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409" r:id="rId2"/>
    <p:sldId id="938" r:id="rId3"/>
    <p:sldId id="939" r:id="rId4"/>
    <p:sldId id="940" r:id="rId5"/>
    <p:sldId id="948" r:id="rId6"/>
    <p:sldId id="941" r:id="rId7"/>
    <p:sldId id="942" r:id="rId8"/>
    <p:sldId id="943" r:id="rId9"/>
    <p:sldId id="944" r:id="rId10"/>
    <p:sldId id="945" r:id="rId11"/>
    <p:sldId id="946" r:id="rId12"/>
    <p:sldId id="947" r:id="rId13"/>
    <p:sldId id="937" r:id="rId14"/>
    <p:sldId id="325" r:id="rId15"/>
    <p:sldId id="326" r:id="rId16"/>
    <p:sldId id="327" r:id="rId17"/>
    <p:sldId id="329" r:id="rId18"/>
    <p:sldId id="328" r:id="rId19"/>
    <p:sldId id="330" r:id="rId20"/>
    <p:sldId id="289" r:id="rId21"/>
    <p:sldId id="309" r:id="rId22"/>
    <p:sldId id="322" r:id="rId23"/>
    <p:sldId id="323" r:id="rId24"/>
    <p:sldId id="324" r:id="rId25"/>
    <p:sldId id="312" r:id="rId26"/>
    <p:sldId id="275" r:id="rId27"/>
    <p:sldId id="276" r:id="rId28"/>
    <p:sldId id="277" r:id="rId29"/>
    <p:sldId id="278" r:id="rId30"/>
    <p:sldId id="279" r:id="rId31"/>
    <p:sldId id="280" r:id="rId32"/>
    <p:sldId id="281" r:id="rId33"/>
    <p:sldId id="282" r:id="rId34"/>
    <p:sldId id="283" r:id="rId35"/>
    <p:sldId id="313" r:id="rId36"/>
    <p:sldId id="314" r:id="rId37"/>
    <p:sldId id="315" r:id="rId38"/>
    <p:sldId id="284" r:id="rId39"/>
    <p:sldId id="316" r:id="rId40"/>
    <p:sldId id="317" r:id="rId41"/>
    <p:sldId id="290" r:id="rId42"/>
    <p:sldId id="285" r:id="rId43"/>
    <p:sldId id="291" r:id="rId44"/>
    <p:sldId id="331" r:id="rId45"/>
    <p:sldId id="294" r:id="rId46"/>
    <p:sldId id="319" r:id="rId47"/>
    <p:sldId id="296" r:id="rId48"/>
    <p:sldId id="320" r:id="rId49"/>
    <p:sldId id="295" r:id="rId50"/>
    <p:sldId id="286" r:id="rId51"/>
    <p:sldId id="318" r:id="rId52"/>
    <p:sldId id="288" r:id="rId53"/>
    <p:sldId id="270" r:id="rId54"/>
    <p:sldId id="269" r:id="rId55"/>
    <p:sldId id="267" r:id="rId56"/>
    <p:sldId id="274" r:id="rId57"/>
    <p:sldId id="385" r:id="rId58"/>
    <p:sldId id="334" r:id="rId59"/>
    <p:sldId id="335" r:id="rId60"/>
    <p:sldId id="305" r:id="rId61"/>
    <p:sldId id="306" r:id="rId62"/>
    <p:sldId id="337" r:id="rId63"/>
    <p:sldId id="307" r:id="rId64"/>
    <p:sldId id="308" r:id="rId65"/>
    <p:sldId id="338" r:id="rId66"/>
    <p:sldId id="310" r:id="rId67"/>
    <p:sldId id="311" r:id="rId68"/>
    <p:sldId id="339" r:id="rId69"/>
    <p:sldId id="340" r:id="rId70"/>
    <p:sldId id="341" r:id="rId71"/>
    <p:sldId id="394" r:id="rId72"/>
    <p:sldId id="343" r:id="rId73"/>
    <p:sldId id="287" r:id="rId74"/>
    <p:sldId id="344" r:id="rId75"/>
    <p:sldId id="345" r:id="rId76"/>
    <p:sldId id="346" r:id="rId77"/>
    <p:sldId id="347" r:id="rId78"/>
    <p:sldId id="348" r:id="rId79"/>
    <p:sldId id="349" r:id="rId80"/>
    <p:sldId id="395" r:id="rId81"/>
    <p:sldId id="356" r:id="rId82"/>
    <p:sldId id="351" r:id="rId83"/>
    <p:sldId id="272" r:id="rId84"/>
    <p:sldId id="355" r:id="rId85"/>
    <p:sldId id="396" r:id="rId86"/>
    <p:sldId id="390" r:id="rId87"/>
    <p:sldId id="391" r:id="rId88"/>
    <p:sldId id="392" r:id="rId89"/>
    <p:sldId id="397" r:id="rId90"/>
    <p:sldId id="398" r:id="rId91"/>
    <p:sldId id="393" r:id="rId92"/>
    <p:sldId id="389" r:id="rId93"/>
    <p:sldId id="386" r:id="rId94"/>
    <p:sldId id="357" r:id="rId95"/>
    <p:sldId id="358" r:id="rId96"/>
    <p:sldId id="359" r:id="rId97"/>
    <p:sldId id="360" r:id="rId98"/>
    <p:sldId id="361" r:id="rId99"/>
    <p:sldId id="362" r:id="rId100"/>
    <p:sldId id="363" r:id="rId101"/>
    <p:sldId id="375" r:id="rId102"/>
    <p:sldId id="376" r:id="rId103"/>
    <p:sldId id="377" r:id="rId104"/>
    <p:sldId id="378" r:id="rId105"/>
    <p:sldId id="367" r:id="rId106"/>
    <p:sldId id="368" r:id="rId107"/>
    <p:sldId id="369" r:id="rId108"/>
    <p:sldId id="370" r:id="rId109"/>
    <p:sldId id="371" r:id="rId110"/>
    <p:sldId id="380" r:id="rId111"/>
    <p:sldId id="365" r:id="rId112"/>
    <p:sldId id="366" r:id="rId113"/>
    <p:sldId id="364" r:id="rId114"/>
    <p:sldId id="388" r:id="rId115"/>
    <p:sldId id="387"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38" autoAdjust="0"/>
    <p:restoredTop sz="86375"/>
  </p:normalViewPr>
  <p:slideViewPr>
    <p:cSldViewPr snapToGrid="0">
      <p:cViewPr varScale="1">
        <p:scale>
          <a:sx n="117" d="100"/>
          <a:sy n="117" d="100"/>
        </p:scale>
        <p:origin x="56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5/28/20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95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379230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30</a:t>
            </a:fld>
            <a:endParaRPr lang="en-US"/>
          </a:p>
        </p:txBody>
      </p:sp>
    </p:spTree>
    <p:extLst>
      <p:ext uri="{BB962C8B-B14F-4D97-AF65-F5344CB8AC3E}">
        <p14:creationId xmlns:p14="http://schemas.microsoft.com/office/powerpoint/2010/main" val="342468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272049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33</a:t>
            </a:fld>
            <a:endParaRPr lang="en-US"/>
          </a:p>
        </p:txBody>
      </p:sp>
    </p:spTree>
    <p:extLst>
      <p:ext uri="{BB962C8B-B14F-4D97-AF65-F5344CB8AC3E}">
        <p14:creationId xmlns:p14="http://schemas.microsoft.com/office/powerpoint/2010/main" val="2875794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38</a:t>
            </a:fld>
            <a:endParaRPr lang="en-US"/>
          </a:p>
        </p:txBody>
      </p:sp>
    </p:spTree>
    <p:extLst>
      <p:ext uri="{BB962C8B-B14F-4D97-AF65-F5344CB8AC3E}">
        <p14:creationId xmlns:p14="http://schemas.microsoft.com/office/powerpoint/2010/main" val="236984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82189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40</a:t>
            </a:fld>
            <a:endParaRPr lang="en-US"/>
          </a:p>
        </p:txBody>
      </p:sp>
    </p:spTree>
    <p:extLst>
      <p:ext uri="{BB962C8B-B14F-4D97-AF65-F5344CB8AC3E}">
        <p14:creationId xmlns:p14="http://schemas.microsoft.com/office/powerpoint/2010/main" val="141211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41</a:t>
            </a:fld>
            <a:endParaRPr lang="en-US"/>
          </a:p>
        </p:txBody>
      </p:sp>
    </p:spTree>
    <p:extLst>
      <p:ext uri="{BB962C8B-B14F-4D97-AF65-F5344CB8AC3E}">
        <p14:creationId xmlns:p14="http://schemas.microsoft.com/office/powerpoint/2010/main" val="3290326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42</a:t>
            </a:fld>
            <a:endParaRPr lang="en-US"/>
          </a:p>
        </p:txBody>
      </p:sp>
    </p:spTree>
    <p:extLst>
      <p:ext uri="{BB962C8B-B14F-4D97-AF65-F5344CB8AC3E}">
        <p14:creationId xmlns:p14="http://schemas.microsoft.com/office/powerpoint/2010/main" val="1266042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49</a:t>
            </a:fld>
            <a:endParaRPr lang="en-US"/>
          </a:p>
        </p:txBody>
      </p:sp>
    </p:spTree>
    <p:extLst>
      <p:ext uri="{BB962C8B-B14F-4D97-AF65-F5344CB8AC3E}">
        <p14:creationId xmlns:p14="http://schemas.microsoft.com/office/powerpoint/2010/main" val="107928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cool application for deep learning? (underscores for multi-word responses)</a:t>
            </a:r>
          </a:p>
          <a:p>
            <a:r>
              <a:rPr lang="en-US"/>
              <a:t>https://www.polleverywhere.com/free_text_polls/3qd7wqefwOqdnE8PrJqf5</a:t>
            </a:r>
          </a:p>
        </p:txBody>
      </p:sp>
      <p:sp>
        <p:nvSpPr>
          <p:cNvPr id="4" name="Slide Number Placeholder 3"/>
          <p:cNvSpPr>
            <a:spLocks noGrp="1"/>
          </p:cNvSpPr>
          <p:nvPr>
            <p:ph type="sldNum" sz="quarter" idx="5"/>
          </p:nvPr>
        </p:nvSpPr>
        <p:spPr/>
        <p:txBody>
          <a:bodyPr/>
          <a:lstStyle/>
          <a:p>
            <a:fld id="{BB0BDF8B-C338-49A2-B495-F87D8695459E}" type="slidenum">
              <a:rPr lang="en-US" smtClean="0"/>
              <a:t>2</a:t>
            </a:fld>
            <a:endParaRPr lang="en-US"/>
          </a:p>
        </p:txBody>
      </p:sp>
    </p:spTree>
    <p:extLst>
      <p:ext uri="{BB962C8B-B14F-4D97-AF65-F5344CB8AC3E}">
        <p14:creationId xmlns:p14="http://schemas.microsoft.com/office/powerpoint/2010/main" val="1249994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in recurrent neural networks, feedback is allowed</a:t>
            </a:r>
          </a:p>
          <a:p>
            <a:endParaRPr lang="en-US" baseline="0" dirty="0"/>
          </a:p>
          <a:p>
            <a:r>
              <a:rPr lang="en-US" baseline="0" dirty="0"/>
              <a:t>Note that the input layer and output layers are easily designed. Input is simply the entire size of the data input. The output will depend on the task. E.g., if we want to classify whether a digit is a 9 or not, then we have a single output neuron.</a:t>
            </a:r>
          </a:p>
          <a:p>
            <a:endParaRPr lang="en-US" baseline="0" dirty="0"/>
          </a:p>
          <a:p>
            <a:r>
              <a:rPr lang="en-US" baseline="0" dirty="0"/>
              <a:t>Designing the hidden layers is more difficult (and a reason why we have a whole course on this)</a:t>
            </a:r>
          </a:p>
        </p:txBody>
      </p:sp>
      <p:sp>
        <p:nvSpPr>
          <p:cNvPr id="4" name="Slide Number Placeholder 3"/>
          <p:cNvSpPr>
            <a:spLocks noGrp="1"/>
          </p:cNvSpPr>
          <p:nvPr>
            <p:ph type="sldNum" sz="quarter" idx="10"/>
          </p:nvPr>
        </p:nvSpPr>
        <p:spPr/>
        <p:txBody>
          <a:bodyPr/>
          <a:lstStyle/>
          <a:p>
            <a:fld id="{BB0BDF8B-C338-49A2-B495-F87D8695459E}" type="slidenum">
              <a:rPr lang="en-US" smtClean="0"/>
              <a:t>53</a:t>
            </a:fld>
            <a:endParaRPr lang="en-US"/>
          </a:p>
        </p:txBody>
      </p:sp>
    </p:spTree>
    <p:extLst>
      <p:ext uri="{BB962C8B-B14F-4D97-AF65-F5344CB8AC3E}">
        <p14:creationId xmlns:p14="http://schemas.microsoft.com/office/powerpoint/2010/main" val="215750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an algorithm for this?</a:t>
            </a:r>
          </a:p>
          <a:p>
            <a:r>
              <a:rPr lang="en-US"/>
              <a:t>https://www.polleverywhere.com/free_text_polls/1qj3UDGf5RFWsrvrLvYzF</a:t>
            </a:r>
          </a:p>
        </p:txBody>
      </p:sp>
      <p:sp>
        <p:nvSpPr>
          <p:cNvPr id="4" name="Slide Number Placeholder 3"/>
          <p:cNvSpPr>
            <a:spLocks noGrp="1"/>
          </p:cNvSpPr>
          <p:nvPr>
            <p:ph type="sldNum" sz="quarter" idx="5"/>
          </p:nvPr>
        </p:nvSpPr>
        <p:spPr/>
        <p:txBody>
          <a:bodyPr/>
          <a:lstStyle/>
          <a:p>
            <a:fld id="{BB0BDF8B-C338-49A2-B495-F87D8695459E}" type="slidenum">
              <a:rPr lang="en-US" smtClean="0"/>
              <a:t>57</a:t>
            </a:fld>
            <a:endParaRPr lang="en-US"/>
          </a:p>
        </p:txBody>
      </p:sp>
    </p:spTree>
    <p:extLst>
      <p:ext uri="{BB962C8B-B14F-4D97-AF65-F5344CB8AC3E}">
        <p14:creationId xmlns:p14="http://schemas.microsoft.com/office/powerpoint/2010/main" val="337601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these</a:t>
            </a:r>
            <a:r>
              <a:rPr lang="en-US" baseline="0" dirty="0"/>
              <a:t> parts result in the first four neurons of the hidden layer to be fired. The more neurons we have, the more likely these kinds of shapes will correspond to specific bits. </a:t>
            </a:r>
          </a:p>
          <a:p>
            <a:endParaRPr lang="en-US" baseline="0" dirty="0"/>
          </a:p>
          <a:p>
            <a:r>
              <a:rPr lang="en-US" baseline="0" dirty="0"/>
              <a:t>In contrast, if we only have four output neurons, then the first output neuron would try to decide what the most significant bit of the digit was, which isn’t easy to relate to the original image. However, it is possible that there is a 4 bit solution that works better. But generally, this parts-based representation heuristic seems to work well when designing neural networks</a:t>
            </a:r>
          </a:p>
        </p:txBody>
      </p:sp>
      <p:sp>
        <p:nvSpPr>
          <p:cNvPr id="4" name="Slide Number Placeholder 3"/>
          <p:cNvSpPr>
            <a:spLocks noGrp="1"/>
          </p:cNvSpPr>
          <p:nvPr>
            <p:ph type="sldNum" sz="quarter" idx="10"/>
          </p:nvPr>
        </p:nvSpPr>
        <p:spPr/>
        <p:txBody>
          <a:bodyPr/>
          <a:lstStyle/>
          <a:p>
            <a:fld id="{BB0BDF8B-C338-49A2-B495-F87D8695459E}" type="slidenum">
              <a:rPr lang="en-US" smtClean="0"/>
              <a:t>58</a:t>
            </a:fld>
            <a:endParaRPr lang="en-US"/>
          </a:p>
        </p:txBody>
      </p:sp>
    </p:spTree>
    <p:extLst>
      <p:ext uri="{BB962C8B-B14F-4D97-AF65-F5344CB8AC3E}">
        <p14:creationId xmlns:p14="http://schemas.microsoft.com/office/powerpoint/2010/main" val="3978799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input (28</a:t>
            </a:r>
            <a:r>
              <a:rPr lang="en-US" baseline="0" dirty="0"/>
              <a:t> x 28 images, greyscale). Describe output (number the neurons 0 to 9, and choose the highest value as the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59</a:t>
            </a:fld>
            <a:endParaRPr lang="en-US"/>
          </a:p>
        </p:txBody>
      </p:sp>
    </p:spTree>
    <p:extLst>
      <p:ext uri="{BB962C8B-B14F-4D97-AF65-F5344CB8AC3E}">
        <p14:creationId xmlns:p14="http://schemas.microsoft.com/office/powerpoint/2010/main" val="2758548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a:t>
            </a:r>
            <a:r>
              <a:rPr lang="en-US" baseline="0" dirty="0"/>
              <a:t> are applying the sigma function </a:t>
            </a:r>
            <a:r>
              <a:rPr lang="en-US" baseline="0" dirty="0" err="1"/>
              <a:t>elementwise</a:t>
            </a:r>
            <a:r>
              <a:rPr lang="en-US" baseline="0" dirty="0"/>
              <a:t> to every entry in the vector </a:t>
            </a:r>
            <a:r>
              <a:rPr lang="en-US" baseline="0" dirty="0" err="1"/>
              <a:t>wa+b</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60</a:t>
            </a:fld>
            <a:endParaRPr lang="en-US"/>
          </a:p>
        </p:txBody>
      </p:sp>
    </p:spTree>
    <p:extLst>
      <p:ext uri="{BB962C8B-B14F-4D97-AF65-F5344CB8AC3E}">
        <p14:creationId xmlns:p14="http://schemas.microsoft.com/office/powerpoint/2010/main" val="3871118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95.42%</a:t>
            </a:r>
            <a:r>
              <a:rPr lang="en-US" baseline="0" dirty="0"/>
              <a:t> accuracy with a relatively simple network.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63</a:t>
            </a:fld>
            <a:endParaRPr lang="en-US"/>
          </a:p>
        </p:txBody>
      </p:sp>
    </p:spTree>
    <p:extLst>
      <p:ext uri="{BB962C8B-B14F-4D97-AF65-F5344CB8AC3E}">
        <p14:creationId xmlns:p14="http://schemas.microsoft.com/office/powerpoint/2010/main" val="3261324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change? </a:t>
            </a:r>
          </a:p>
        </p:txBody>
      </p:sp>
      <p:sp>
        <p:nvSpPr>
          <p:cNvPr id="4" name="Slide Number Placeholder 3"/>
          <p:cNvSpPr>
            <a:spLocks noGrp="1"/>
          </p:cNvSpPr>
          <p:nvPr>
            <p:ph type="sldNum" sz="quarter" idx="10"/>
          </p:nvPr>
        </p:nvSpPr>
        <p:spPr/>
        <p:txBody>
          <a:bodyPr/>
          <a:lstStyle/>
          <a:p>
            <a:fld id="{BB0BDF8B-C338-49A2-B495-F87D8695459E}" type="slidenum">
              <a:rPr lang="en-US" smtClean="0"/>
              <a:t>66</a:t>
            </a:fld>
            <a:endParaRPr lang="en-US"/>
          </a:p>
        </p:txBody>
      </p:sp>
    </p:spTree>
    <p:extLst>
      <p:ext uri="{BB962C8B-B14F-4D97-AF65-F5344CB8AC3E}">
        <p14:creationId xmlns:p14="http://schemas.microsoft.com/office/powerpoint/2010/main" val="558125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70</a:t>
            </a:fld>
            <a:endParaRPr lang="en-US"/>
          </a:p>
        </p:txBody>
      </p:sp>
    </p:spTree>
    <p:extLst>
      <p:ext uri="{BB962C8B-B14F-4D97-AF65-F5344CB8AC3E}">
        <p14:creationId xmlns:p14="http://schemas.microsoft.com/office/powerpoint/2010/main" val="66067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a:t>
            </a:r>
            <a:r>
              <a:rPr lang="en-US" baseline="0" dirty="0"/>
              <a:t> is to find the minimum of the cost function. In this case, if we only have two variables, then it’s pretty easy to eyeball 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72</a:t>
            </a:fld>
            <a:endParaRPr lang="en-US"/>
          </a:p>
        </p:txBody>
      </p:sp>
    </p:spTree>
    <p:extLst>
      <p:ext uri="{BB962C8B-B14F-4D97-AF65-F5344CB8AC3E}">
        <p14:creationId xmlns:p14="http://schemas.microsoft.com/office/powerpoint/2010/main" val="1543351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derivatives tell us about</a:t>
            </a:r>
            <a:r>
              <a:rPr lang="en-US" baseline="0" dirty="0"/>
              <a:t> the shape of the valley and how the ball should roll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74</a:t>
            </a:fld>
            <a:endParaRPr lang="en-US"/>
          </a:p>
        </p:txBody>
      </p:sp>
    </p:spTree>
    <p:extLst>
      <p:ext uri="{BB962C8B-B14F-4D97-AF65-F5344CB8AC3E}">
        <p14:creationId xmlns:p14="http://schemas.microsoft.com/office/powerpoint/2010/main" val="137580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223326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a</a:t>
            </a:r>
            <a:r>
              <a:rPr lang="en-US" baseline="0" dirty="0"/>
              <a:t> minute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75</a:t>
            </a:fld>
            <a:endParaRPr lang="en-US"/>
          </a:p>
        </p:txBody>
      </p:sp>
    </p:spTree>
    <p:extLst>
      <p:ext uri="{BB962C8B-B14F-4D97-AF65-F5344CB8AC3E}">
        <p14:creationId xmlns:p14="http://schemas.microsoft.com/office/powerpoint/2010/main" val="3809095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84</a:t>
            </a:fld>
            <a:endParaRPr lang="en-US"/>
          </a:p>
        </p:txBody>
      </p:sp>
    </p:spTree>
    <p:extLst>
      <p:ext uri="{BB962C8B-B14F-4D97-AF65-F5344CB8AC3E}">
        <p14:creationId xmlns:p14="http://schemas.microsoft.com/office/powerpoint/2010/main" val="270943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might this be  useful for? </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94</a:t>
            </a:fld>
            <a:endParaRPr lang="en-US"/>
          </a:p>
        </p:txBody>
      </p:sp>
    </p:spTree>
    <p:extLst>
      <p:ext uri="{BB962C8B-B14F-4D97-AF65-F5344CB8AC3E}">
        <p14:creationId xmlns:p14="http://schemas.microsoft.com/office/powerpoint/2010/main" val="3977248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criteria</a:t>
            </a:r>
            <a:r>
              <a:rPr lang="en-US" baseline="0" dirty="0"/>
              <a:t> aren’t necessarily mutually exclusive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95</a:t>
            </a:fld>
            <a:endParaRPr lang="en-US"/>
          </a:p>
        </p:txBody>
      </p:sp>
    </p:spTree>
    <p:extLst>
      <p:ext uri="{BB962C8B-B14F-4D97-AF65-F5344CB8AC3E}">
        <p14:creationId xmlns:p14="http://schemas.microsoft.com/office/powerpoint/2010/main" val="692234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for</a:t>
            </a:r>
            <a:r>
              <a:rPr lang="en-US" baseline="0" dirty="0"/>
              <a:t> computational cost, this can include memory and storage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96</a:t>
            </a:fld>
            <a:endParaRPr lang="en-US"/>
          </a:p>
        </p:txBody>
      </p:sp>
    </p:spTree>
    <p:extLst>
      <p:ext uri="{BB962C8B-B14F-4D97-AF65-F5344CB8AC3E}">
        <p14:creationId xmlns:p14="http://schemas.microsoft.com/office/powerpoint/2010/main" val="2790703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model the</a:t>
            </a:r>
            <a:r>
              <a:rPr lang="en-US" baseline="0" dirty="0"/>
              <a:t> actual data as lying on a low dimensional manifold and there is some corrupting process that forces the data point off the manifold (point to the gray arrow; and then all the green arrows). From this assumption, we can often use powerful ways to learn some lower-dimensional representation of the data.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97</a:t>
            </a:fld>
            <a:endParaRPr lang="en-US"/>
          </a:p>
        </p:txBody>
      </p:sp>
    </p:spTree>
    <p:extLst>
      <p:ext uri="{BB962C8B-B14F-4D97-AF65-F5344CB8AC3E}">
        <p14:creationId xmlns:p14="http://schemas.microsoft.com/office/powerpoint/2010/main" val="3702402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99</a:t>
            </a:fld>
            <a:endParaRPr lang="en-US"/>
          </a:p>
        </p:txBody>
      </p:sp>
    </p:spTree>
    <p:extLst>
      <p:ext uri="{BB962C8B-B14F-4D97-AF65-F5344CB8AC3E}">
        <p14:creationId xmlns:p14="http://schemas.microsoft.com/office/powerpoint/2010/main" val="4282464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100</a:t>
            </a:fld>
            <a:endParaRPr lang="en-US"/>
          </a:p>
        </p:txBody>
      </p:sp>
    </p:spTree>
    <p:extLst>
      <p:ext uri="{BB962C8B-B14F-4D97-AF65-F5344CB8AC3E}">
        <p14:creationId xmlns:p14="http://schemas.microsoft.com/office/powerpoint/2010/main" val="3468789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102</a:t>
            </a:fld>
            <a:endParaRPr lang="en-US"/>
          </a:p>
        </p:txBody>
      </p:sp>
    </p:spTree>
    <p:extLst>
      <p:ext uri="{BB962C8B-B14F-4D97-AF65-F5344CB8AC3E}">
        <p14:creationId xmlns:p14="http://schemas.microsoft.com/office/powerpoint/2010/main" val="2013278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104</a:t>
            </a:fld>
            <a:endParaRPr lang="en-US"/>
          </a:p>
        </p:txBody>
      </p:sp>
    </p:spTree>
    <p:extLst>
      <p:ext uri="{BB962C8B-B14F-4D97-AF65-F5344CB8AC3E}">
        <p14:creationId xmlns:p14="http://schemas.microsoft.com/office/powerpoint/2010/main" val="224730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6</a:t>
            </a:fld>
            <a:endParaRPr lang="en-US"/>
          </a:p>
        </p:txBody>
      </p:sp>
    </p:spTree>
    <p:extLst>
      <p:ext uri="{BB962C8B-B14F-4D97-AF65-F5344CB8AC3E}">
        <p14:creationId xmlns:p14="http://schemas.microsoft.com/office/powerpoint/2010/main" val="47398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45669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deep learning?</a:t>
            </a:r>
          </a:p>
          <a:p>
            <a:r>
              <a:rPr lang="en-US"/>
              <a:t>https://www.polleverywhere.com/free_text_polls/n6Cd9E8zhpiOXcrSWg7aN</a:t>
            </a:r>
          </a:p>
        </p:txBody>
      </p:sp>
      <p:sp>
        <p:nvSpPr>
          <p:cNvPr id="4" name="Slide Number Placeholder 3"/>
          <p:cNvSpPr>
            <a:spLocks noGrp="1"/>
          </p:cNvSpPr>
          <p:nvPr>
            <p:ph type="sldNum" sz="quarter" idx="5"/>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111467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20</a:t>
            </a:fld>
            <a:endParaRPr lang="en-US"/>
          </a:p>
        </p:txBody>
      </p:sp>
    </p:spTree>
    <p:extLst>
      <p:ext uri="{BB962C8B-B14F-4D97-AF65-F5344CB8AC3E}">
        <p14:creationId xmlns:p14="http://schemas.microsoft.com/office/powerpoint/2010/main" val="99959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26</a:t>
            </a:fld>
            <a:endParaRPr lang="en-US"/>
          </a:p>
        </p:txBody>
      </p:sp>
    </p:spTree>
    <p:extLst>
      <p:ext uri="{BB962C8B-B14F-4D97-AF65-F5344CB8AC3E}">
        <p14:creationId xmlns:p14="http://schemas.microsoft.com/office/powerpoint/2010/main" val="2284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27</a:t>
            </a:fld>
            <a:endParaRPr lang="en-US"/>
          </a:p>
        </p:txBody>
      </p:sp>
    </p:spTree>
    <p:extLst>
      <p:ext uri="{BB962C8B-B14F-4D97-AF65-F5344CB8AC3E}">
        <p14:creationId xmlns:p14="http://schemas.microsoft.com/office/powerpoint/2010/main" val="28066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charset="0"/>
                <a:ea typeface="Avenir Book" charset="0"/>
                <a:cs typeface="Avenir Book" charset="0"/>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charset="0"/>
                <a:ea typeface="Avenir Book" charset="0"/>
                <a:cs typeface="Avenir Book" charset="0"/>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5/28/20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charset="0"/>
                <a:ea typeface="Avenir Book" charset="0"/>
                <a:cs typeface="Avenir Book" charset="0"/>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5E12AB4-83B7-4D7E-B543-6568140ABEE2}" type="datetimeFigureOut">
              <a:rPr lang="en-US" smtClean="0"/>
              <a:t>5/28/20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E12AB4-83B7-4D7E-B543-6568140ABEE2}" type="datetimeFigureOut">
              <a:rPr lang="en-US" smtClean="0"/>
              <a:t>5/28/20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5/28/20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5/28/20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5/28/20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5/28/20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5/28/20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www.nature.com/articles/s41576-019-0122-6"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cels.2020.02.003" TargetMode="External"/><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LightOnIO/beyond-overfitting-and-beyond-silicon-the-double-descent-curve-18b6d9810e1b"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NUL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gif"/></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extLst>
      <p:ext uri="{BB962C8B-B14F-4D97-AF65-F5344CB8AC3E}">
        <p14:creationId xmlns:p14="http://schemas.microsoft.com/office/powerpoint/2010/main" val="99918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AD699F-3285-064D-B173-B3C478CF25DB}"/>
              </a:ext>
            </a:extLst>
          </p:cNvPr>
          <p:cNvSpPr txBox="1"/>
          <p:nvPr/>
        </p:nvSpPr>
        <p:spPr>
          <a:xfrm>
            <a:off x="420130" y="123568"/>
            <a:ext cx="8550875"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Challenges in inferring cell state dynamics from snapshots</a:t>
            </a:r>
          </a:p>
        </p:txBody>
      </p:sp>
      <p:pic>
        <p:nvPicPr>
          <p:cNvPr id="3" name="Picture 2">
            <a:extLst>
              <a:ext uri="{FF2B5EF4-FFF2-40B4-BE49-F238E27FC236}">
                <a16:creationId xmlns:a16="http://schemas.microsoft.com/office/drawing/2014/main" id="{D675B753-CEA8-0B4A-B327-38F0C732D50E}"/>
              </a:ext>
            </a:extLst>
          </p:cNvPr>
          <p:cNvPicPr>
            <a:picLocks noChangeAspect="1"/>
          </p:cNvPicPr>
          <p:nvPr/>
        </p:nvPicPr>
        <p:blipFill>
          <a:blip r:embed="rId2"/>
          <a:stretch>
            <a:fillRect/>
          </a:stretch>
        </p:blipFill>
        <p:spPr>
          <a:xfrm>
            <a:off x="2307708" y="1805288"/>
            <a:ext cx="4528583" cy="4756150"/>
          </a:xfrm>
          <a:prstGeom prst="rect">
            <a:avLst/>
          </a:prstGeom>
        </p:spPr>
      </p:pic>
      <p:sp>
        <p:nvSpPr>
          <p:cNvPr id="6" name="TextBox 5">
            <a:extLst>
              <a:ext uri="{FF2B5EF4-FFF2-40B4-BE49-F238E27FC236}">
                <a16:creationId xmlns:a16="http://schemas.microsoft.com/office/drawing/2014/main" id="{1F20B236-67AB-2C44-AEF5-270C1272A07E}"/>
              </a:ext>
            </a:extLst>
          </p:cNvPr>
          <p:cNvSpPr txBox="1"/>
          <p:nvPr/>
        </p:nvSpPr>
        <p:spPr>
          <a:xfrm>
            <a:off x="104358" y="6136507"/>
            <a:ext cx="2725554" cy="369332"/>
          </a:xfrm>
          <a:prstGeom prst="rect">
            <a:avLst/>
          </a:prstGeom>
          <a:noFill/>
        </p:spPr>
        <p:txBody>
          <a:bodyPr wrap="none" rtlCol="0">
            <a:spAutoFit/>
          </a:bodyPr>
          <a:lstStyle/>
          <a:p>
            <a:r>
              <a:rPr lang="en-US" dirty="0" err="1"/>
              <a:t>Weinreb</a:t>
            </a:r>
            <a:r>
              <a:rPr lang="en-US" dirty="0"/>
              <a:t> et al. PNAS (2018)</a:t>
            </a:r>
          </a:p>
        </p:txBody>
      </p:sp>
      <p:sp>
        <p:nvSpPr>
          <p:cNvPr id="7" name="Rectangle 6">
            <a:extLst>
              <a:ext uri="{FF2B5EF4-FFF2-40B4-BE49-F238E27FC236}">
                <a16:creationId xmlns:a16="http://schemas.microsoft.com/office/drawing/2014/main" id="{E7866747-56F0-9542-86D5-CDBE71DBF19C}"/>
              </a:ext>
            </a:extLst>
          </p:cNvPr>
          <p:cNvSpPr/>
          <p:nvPr/>
        </p:nvSpPr>
        <p:spPr>
          <a:xfrm>
            <a:off x="0" y="6488668"/>
            <a:ext cx="2857514" cy="276999"/>
          </a:xfrm>
          <a:prstGeom prst="rect">
            <a:avLst/>
          </a:prstGeom>
        </p:spPr>
        <p:txBody>
          <a:bodyPr wrap="none">
            <a:spAutoFit/>
          </a:bodyPr>
          <a:lstStyle/>
          <a:p>
            <a:r>
              <a:rPr lang="en-US" sz="1200" dirty="0"/>
              <a:t>https://</a:t>
            </a:r>
            <a:r>
              <a:rPr lang="en-US" sz="1200" dirty="0" err="1"/>
              <a:t>doi.org</a:t>
            </a:r>
            <a:r>
              <a:rPr lang="en-US" sz="1200" dirty="0"/>
              <a:t>/10.1073/pnas.1714723115</a:t>
            </a:r>
          </a:p>
        </p:txBody>
      </p:sp>
    </p:spTree>
    <p:extLst>
      <p:ext uri="{BB962C8B-B14F-4D97-AF65-F5344CB8AC3E}">
        <p14:creationId xmlns:p14="http://schemas.microsoft.com/office/powerpoint/2010/main" val="2693609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normAutofit/>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C</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𝐶</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149" t="-1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42629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483971"/>
                <a:ext cx="8821356" cy="5112092"/>
              </a:xfrm>
            </p:spPr>
            <p:txBody>
              <a:bodyPr/>
              <a:lstStyle/>
              <a:p>
                <a:r>
                  <a:rPr lang="en-US" dirty="0"/>
                  <a:t>Can’t we just set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everywhere?</a:t>
                </a:r>
              </a:p>
              <a:p>
                <a:pPr lvl="1"/>
                <a:r>
                  <a:rPr lang="en-US" dirty="0"/>
                  <a:t>Not very useful</a:t>
                </a:r>
              </a:p>
              <a:p>
                <a:r>
                  <a:rPr lang="en-US" dirty="0"/>
                  <a:t>Design the AE so it </a:t>
                </a:r>
                <a:r>
                  <a:rPr lang="en-US" u="sng" dirty="0"/>
                  <a:t>can’t</a:t>
                </a:r>
                <a:r>
                  <a:rPr lang="en-US" dirty="0"/>
                  <a:t> learn to copy the input perfectly</a:t>
                </a:r>
              </a:p>
              <a:p>
                <a:pPr lvl="1"/>
                <a:r>
                  <a:rPr lang="en-US" dirty="0"/>
                  <a:t>Restrict the AE to copy only approximately</a:t>
                </a:r>
              </a:p>
              <a:p>
                <a:pPr lvl="1"/>
                <a:r>
                  <a:rPr lang="en-US" dirty="0"/>
                  <a:t>Can prioritize certain aspects of the input</a:t>
                </a:r>
              </a:p>
              <a:p>
                <a:r>
                  <a:rPr lang="en-US" dirty="0"/>
                  <a:t>Examples</a:t>
                </a:r>
              </a:p>
              <a:p>
                <a:pPr lvl="1"/>
                <a:r>
                  <a:rPr lang="en-US" dirty="0"/>
                  <a:t>Restrict the size of the code (i.e. add a bottleneck)</a:t>
                </a:r>
              </a:p>
              <a:p>
                <a:pPr lvl="1"/>
                <a:r>
                  <a:rPr lang="en-US" dirty="0"/>
                  <a:t>Add regularization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483971"/>
                <a:ext cx="8821356" cy="5112092"/>
              </a:xfrm>
              <a:blipFill rotWithShape="0">
                <a:blip r:embed="rId2"/>
                <a:stretch>
                  <a:fillRect l="-1244" t="-13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Are </a:t>
            </a:r>
            <a:r>
              <a:rPr lang="en-US" dirty="0" err="1"/>
              <a:t>Autoencoders</a:t>
            </a:r>
            <a:r>
              <a:rPr lang="en-US" dirty="0"/>
              <a:t> useful?</a:t>
            </a:r>
          </a:p>
        </p:txBody>
      </p:sp>
    </p:spTree>
    <p:extLst>
      <p:ext uri="{BB962C8B-B14F-4D97-AF65-F5344CB8AC3E}">
        <p14:creationId xmlns:p14="http://schemas.microsoft.com/office/powerpoint/2010/main" val="46796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4949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r>
                  <a:rPr lang="en-US" dirty="0"/>
                  <a:t>Hope: training the autoencoder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(lossy compression)</a:t>
                </a:r>
              </a:p>
              <a:p>
                <a:r>
                  <a:rPr lang="en-US" dirty="0"/>
                  <a:t>Forced to learn a meaningful non-linear dimensionality reduction of the data!</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149" t="-1485" r="-24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169200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4871656" cy="5434180"/>
              </a:xfrm>
            </p:spPr>
            <p:txBody>
              <a:bodyPr>
                <a:normAutofit/>
              </a:bodyPr>
              <a:lstStyle/>
              <a:p>
                <a:r>
                  <a:rPr lang="en-US" dirty="0"/>
                  <a:t>Special case: Linear decoder, mean squared error loss</a:t>
                </a:r>
              </a:p>
              <a:p>
                <a:r>
                  <a:rPr lang="en-US" dirty="0"/>
                  <a:t>Example: single hidden unit</a:t>
                </a:r>
              </a:p>
              <a:p>
                <a:r>
                  <a:rPr lang="en-US" dirty="0"/>
                  <a:t>What will this learn?</a:t>
                </a:r>
              </a:p>
              <a:p>
                <a:endParaRPr lang="en-US" b="0" i="1" dirty="0">
                  <a:latin typeface="Cambria Math" panose="02040503050406030204" pitchFamily="18" charset="0"/>
                </a:endParaRPr>
              </a:p>
              <a:p>
                <a:r>
                  <a:rPr lang="en-US" dirty="0"/>
                  <a:t>Minimize reconstruction error: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lim>
                              </m:limLow>
                            </m:fName>
                            <m:e>
                              <m:r>
                                <a:rPr lang="en-US" b="0" i="1" dirty="0" smtClean="0">
                                  <a:latin typeface="Cambria Math" panose="02040503050406030204" pitchFamily="18" charset="0"/>
                                </a:rPr>
                                <m:t>𝔼</m:t>
                              </m:r>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𝑤𝑥</m:t>
                                          </m:r>
                                        </m:e>
                                      </m:d>
                                    </m:e>
                                    <m:sup>
                                      <m:r>
                                        <a:rPr lang="en-US" b="0" i="1" dirty="0" smtClean="0">
                                          <a:latin typeface="Cambria Math" panose="02040503050406030204" pitchFamily="18" charset="0"/>
                                        </a:rPr>
                                        <m:t>2</m:t>
                                      </m:r>
                                    </m:sup>
                                  </m:sSup>
                                </m:e>
                              </m:d>
                            </m:e>
                          </m:func>
                        </m:e>
                      </m:func>
                    </m:oMath>
                  </m:oMathPara>
                </a14:m>
                <a:endParaRPr lang="en-US" dirty="0"/>
              </a:p>
              <a:p>
                <a:endParaRPr lang="en-US" dirty="0"/>
              </a:p>
              <a:p>
                <a:r>
                  <a:rPr lang="en-US" dirty="0"/>
                  <a:t>Equivalent to PCA!</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4871656" cy="5434180"/>
              </a:xfrm>
              <a:blipFill>
                <a:blip r:embed="rId3"/>
                <a:stretch>
                  <a:fillRect l="-2078" t="-1399" r="-15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pic>
        <p:nvPicPr>
          <p:cNvPr id="4" name="Picture 3"/>
          <p:cNvPicPr>
            <a:picLocks noChangeAspect="1"/>
          </p:cNvPicPr>
          <p:nvPr/>
        </p:nvPicPr>
        <p:blipFill rotWithShape="1">
          <a:blip r:embed="rId4"/>
          <a:srcRect l="30935" t="40670" r="27991" b="18027"/>
          <a:stretch/>
        </p:blipFill>
        <p:spPr>
          <a:xfrm>
            <a:off x="4963884" y="1306287"/>
            <a:ext cx="4252686" cy="4064000"/>
          </a:xfrm>
          <a:prstGeom prst="rect">
            <a:avLst/>
          </a:prstGeom>
        </p:spPr>
      </p:pic>
    </p:spTree>
    <p:extLst>
      <p:ext uri="{BB962C8B-B14F-4D97-AF65-F5344CB8AC3E}">
        <p14:creationId xmlns:p14="http://schemas.microsoft.com/office/powerpoint/2010/main" val="414385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t>Maximize variance (scatter of green points)</a:t>
            </a:r>
          </a:p>
          <a:p>
            <a:pPr marL="514350" indent="-514350">
              <a:buFont typeface="+mj-lt"/>
              <a:buAutoNum type="arabicPeriod"/>
            </a:pPr>
            <a:r>
              <a:rPr lang="en-US" dirty="0"/>
              <a:t>Minimize error (red-green distance per data point)</a:t>
            </a:r>
          </a:p>
        </p:txBody>
      </p:sp>
      <p:sp>
        <p:nvSpPr>
          <p:cNvPr id="3" name="Title 2"/>
          <p:cNvSpPr>
            <a:spLocks noGrp="1"/>
          </p:cNvSpPr>
          <p:nvPr>
            <p:ph type="title"/>
          </p:nvPr>
        </p:nvSpPr>
        <p:spPr/>
        <p:txBody>
          <a:bodyPr/>
          <a:lstStyle/>
          <a:p>
            <a:r>
              <a:rPr lang="en-US" dirty="0"/>
              <a:t>PCA: Two Views</a:t>
            </a:r>
          </a:p>
        </p:txBody>
      </p:sp>
      <p:pic>
        <p:nvPicPr>
          <p:cNvPr id="4" name="Picture 3"/>
          <p:cNvPicPr>
            <a:picLocks noChangeAspect="1"/>
          </p:cNvPicPr>
          <p:nvPr/>
        </p:nvPicPr>
        <p:blipFill rotWithShape="1">
          <a:blip r:embed="rId2"/>
          <a:srcRect l="17425" t="16649" r="29212" b="10204"/>
          <a:stretch/>
        </p:blipFill>
        <p:spPr>
          <a:xfrm>
            <a:off x="2084913" y="2133600"/>
            <a:ext cx="4548116" cy="4456788"/>
          </a:xfrm>
          <a:prstGeom prst="rect">
            <a:avLst/>
          </a:prstGeom>
        </p:spPr>
      </p:pic>
    </p:spTree>
    <p:extLst>
      <p:ext uri="{BB962C8B-B14F-4D97-AF65-F5344CB8AC3E}">
        <p14:creationId xmlns:p14="http://schemas.microsoft.com/office/powerpoint/2010/main" val="25478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PCA as Reconstruction</a:t>
            </a:r>
          </a:p>
        </p:txBody>
      </p:sp>
      <p:pic>
        <p:nvPicPr>
          <p:cNvPr id="4" name="Picture 3"/>
          <p:cNvPicPr>
            <a:picLocks noChangeAspect="1"/>
          </p:cNvPicPr>
          <p:nvPr/>
        </p:nvPicPr>
        <p:blipFill>
          <a:blip r:embed="rId2"/>
          <a:stretch>
            <a:fillRect/>
          </a:stretch>
        </p:blipFill>
        <p:spPr>
          <a:xfrm>
            <a:off x="0" y="798991"/>
            <a:ext cx="9144000" cy="5727560"/>
          </a:xfrm>
          <a:prstGeom prst="rect">
            <a:avLst/>
          </a:prstGeom>
        </p:spPr>
      </p:pic>
    </p:spTree>
    <p:extLst>
      <p:ext uri="{BB962C8B-B14F-4D97-AF65-F5344CB8AC3E}">
        <p14:creationId xmlns:p14="http://schemas.microsoft.com/office/powerpoint/2010/main" val="813933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Assume data come from d-dimensional vectors where nth vector is  x=[x</a:t>
                </a:r>
                <a:r>
                  <a:rPr lang="en-US" baseline="-25000" dirty="0"/>
                  <a:t>1</a:t>
                </a:r>
                <a:r>
                  <a:rPr lang="en-US" dirty="0"/>
                  <a:t>,x</a:t>
                </a:r>
                <a:r>
                  <a:rPr lang="en-US" baseline="-25000" dirty="0"/>
                  <a:t>2</a:t>
                </a:r>
                <a:r>
                  <a:rPr lang="mr-IN" dirty="0"/>
                  <a:t>…</a:t>
                </a:r>
                <a:r>
                  <a:rPr lang="en-US" dirty="0" err="1"/>
                  <a:t>x</a:t>
                </a:r>
                <a:r>
                  <a:rPr lang="en-US" baseline="-25000" dirty="0" err="1"/>
                  <a:t>d</a:t>
                </a:r>
                <a:r>
                  <a:rPr lang="en-US" dirty="0"/>
                  <a:t>]</a:t>
                </a:r>
              </a:p>
              <a:p>
                <a:r>
                  <a:rPr lang="en-US" dirty="0"/>
                  <a:t>We can represent a point in d-dimensional Euclidean space in terms of any d orthogonal vectors , call them U={u</a:t>
                </a:r>
                <a:r>
                  <a:rPr lang="en-US" baseline="-25000" dirty="0"/>
                  <a:t>1</a:t>
                </a:r>
                <a:r>
                  <a:rPr lang="en-US" dirty="0"/>
                  <a:t>,u</a:t>
                </a:r>
                <a:r>
                  <a:rPr lang="en-US" baseline="-25000" dirty="0"/>
                  <a:t>2</a:t>
                </a:r>
                <a:r>
                  <a:rPr lang="mr-IN" dirty="0"/>
                  <a:t>…</a:t>
                </a:r>
                <a:r>
                  <a:rPr lang="en-US" dirty="0" err="1"/>
                  <a:t>u</a:t>
                </a:r>
                <a:r>
                  <a:rPr lang="en-US" baseline="-25000" dirty="0" err="1"/>
                  <a:t>d</a:t>
                </a:r>
                <a:r>
                  <a:rPr lang="en-US" dirty="0"/>
                  <a:t>}</a:t>
                </a:r>
              </a:p>
              <a:p>
                <a:r>
                  <a:rPr lang="en-US" dirty="0"/>
                  <a:t>The Goal is: </a:t>
                </a:r>
              </a:p>
              <a:p>
                <a:r>
                  <a:rPr lang="en-US" dirty="0"/>
                  <a:t>For m&lt;d find the vectors U such that E=</a:t>
                </a:r>
                <a14:m>
                  <m:oMath xmlns:m="http://schemas.openxmlformats.org/officeDocument/2006/math">
                    <m:nary>
                      <m:naryPr>
                        <m:chr m:val="∑"/>
                        <m:ctrlPr>
                          <a:rPr lang="mr-IN" i="1" smtClean="0">
                            <a:latin typeface="Cambria Math" panose="02040503050406030204" pitchFamily="18" charset="0"/>
                          </a:rPr>
                        </m:ctrlPr>
                      </m:naryPr>
                      <m:sub>
                        <m:r>
                          <m:rPr>
                            <m:brk m:alnAt="23"/>
                          </m:rPr>
                          <a:rPr lang="en-US" b="0" i="1" smtClean="0">
                            <a:latin typeface="Cambria Math" charset="0"/>
                          </a:rPr>
                          <m:t>𝑖</m:t>
                        </m:r>
                        <m:r>
                          <a:rPr lang="mr-IN" i="1" smtClean="0">
                            <a:latin typeface="Cambria Math" charset="0"/>
                          </a:rPr>
                          <m:t>=</m:t>
                        </m:r>
                        <m:r>
                          <a:rPr lang="en-US" b="0" i="1" smtClean="0">
                            <a:latin typeface="Cambria Math" charset="0"/>
                          </a:rPr>
                          <m:t>1</m:t>
                        </m:r>
                      </m:sub>
                      <m:sup>
                        <m:r>
                          <a:rPr lang="mr-IN" i="1" smtClean="0">
                            <a:latin typeface="Cambria Math" charset="0"/>
                          </a:rPr>
                          <m:t>𝑛</m:t>
                        </m:r>
                      </m:sup>
                      <m:e>
                        <m:r>
                          <a:rPr lang="en-US" b="0" i="1" smtClean="0">
                            <a:latin typeface="Cambria Math" charset="0"/>
                          </a:rPr>
                          <m:t>||</m:t>
                        </m:r>
                        <m:r>
                          <a:rPr lang="en-US" b="0" i="1" smtClean="0">
                            <a:latin typeface="Cambria Math" charset="0"/>
                          </a:rPr>
                          <m:t>𝑥</m:t>
                        </m:r>
                        <m:r>
                          <a:rPr lang="en-US" b="0" i="1" smtClean="0">
                            <a:latin typeface="Cambria Math" charset="0"/>
                          </a:rPr>
                          <m:t>−</m:t>
                        </m:r>
                      </m:e>
                    </m:nary>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sSup>
                      <m:sSupPr>
                        <m:ctrlPr>
                          <a:rPr lang="en-US" i="1" smtClean="0">
                            <a:latin typeface="Cambria Math" panose="02040503050406030204" pitchFamily="18" charset="0"/>
                          </a:rPr>
                        </m:ctrlPr>
                      </m:sSupPr>
                      <m:e>
                        <m:r>
                          <a:rPr lang="en-US" b="0" i="1" smtClean="0">
                            <a:latin typeface="Cambria Math" charset="0"/>
                          </a:rPr>
                          <m:t>||</m:t>
                        </m:r>
                      </m:e>
                      <m:sup>
                        <m:r>
                          <a:rPr lang="en-US" b="0" i="1" smtClean="0">
                            <a:latin typeface="Cambria Math" charset="0"/>
                          </a:rPr>
                          <m:t>2</m:t>
                        </m:r>
                      </m:sup>
                    </m:sSup>
                    <m:r>
                      <a:rPr lang="en-US" b="0" i="0" smtClean="0">
                        <a:latin typeface="Cambria Math" charset="0"/>
                      </a:rPr>
                      <m:t> </m:t>
                    </m:r>
                    <m:r>
                      <m:rPr>
                        <m:sty m:val="p"/>
                      </m:rPr>
                      <a:rPr lang="en-US" b="0" i="0" smtClean="0">
                        <a:latin typeface="Cambria Math" charset="0"/>
                      </a:rPr>
                      <m:t>is</m:t>
                    </m:r>
                    <m:r>
                      <a:rPr lang="en-US" b="0" i="0" smtClean="0">
                        <a:latin typeface="Cambria Math" charset="0"/>
                      </a:rPr>
                      <m:t> </m:t>
                    </m:r>
                    <m:r>
                      <m:rPr>
                        <m:sty m:val="p"/>
                      </m:rPr>
                      <a:rPr lang="en-US" b="0" i="0" smtClean="0">
                        <a:latin typeface="Cambria Math" charset="0"/>
                      </a:rPr>
                      <m:t>minimized</m:t>
                    </m:r>
                    <m:r>
                      <a:rPr lang="en-US" b="0" i="0" smtClean="0">
                        <a:latin typeface="Cambria Math" charset="0"/>
                      </a:rPr>
                      <m:t> </m:t>
                    </m:r>
                  </m:oMath>
                </a14:m>
                <a:endParaRPr lang="en-US" b="0" dirty="0"/>
              </a:p>
              <a:p>
                <a:endParaRPr lang="en-US" dirty="0"/>
              </a:p>
              <a:p>
                <a:r>
                  <a:rPr lang="en-US" dirty="0"/>
                  <a:t>Error all due to missing u</a:t>
                </a:r>
                <a:r>
                  <a:rPr lang="en-US" baseline="-25000" dirty="0"/>
                  <a:t>m+1</a:t>
                </a:r>
                <a:r>
                  <a:rPr lang="mr-IN" dirty="0"/>
                  <a:t>…</a:t>
                </a:r>
                <a:r>
                  <a:rPr lang="en-US" dirty="0" err="1"/>
                  <a:t>u</a:t>
                </a:r>
                <a:r>
                  <a:rPr lang="en-US" baseline="-25000" dirty="0" err="1"/>
                  <a:t>d</a:t>
                </a:r>
                <a:r>
                  <a:rPr lang="en-US" baseline="-25000" dirty="0"/>
                  <a:t> </a:t>
                </a:r>
                <a:r>
                  <a:rPr lang="en-US" dirty="0"/>
                  <a:t>terms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215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Reconstruction</a:t>
            </a:r>
          </a:p>
        </p:txBody>
      </p:sp>
    </p:spTree>
    <p:extLst>
      <p:ext uri="{BB962C8B-B14F-4D97-AF65-F5344CB8AC3E}">
        <p14:creationId xmlns:p14="http://schemas.microsoft.com/office/powerpoint/2010/main" val="3961977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E=</a:t>
                </a:r>
                <a14:m>
                  <m:oMath xmlns:m="http://schemas.openxmlformats.org/officeDocument/2006/math">
                    <m:nary>
                      <m:naryPr>
                        <m:chr m:val="∑"/>
                        <m:ctrlPr>
                          <a:rPr lang="mr-IN" i="1" smtClean="0">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b="0" i="1" smtClean="0">
                            <a:latin typeface="Cambria Math" charset="0"/>
                          </a:rPr>
                          <m:t>𝑀</m:t>
                        </m:r>
                        <m:r>
                          <a:rPr lang="en-US" b="0" i="1" smtClean="0">
                            <a:latin typeface="Cambria Math" charset="0"/>
                          </a:rPr>
                          <m:t>+1</m:t>
                        </m:r>
                      </m:sub>
                      <m:sup>
                        <m:r>
                          <a:rPr lang="en-US" b="0" i="1" smtClean="0">
                            <a:latin typeface="Cambria Math" charset="0"/>
                          </a:rPr>
                          <m:t>𝑑</m:t>
                        </m:r>
                      </m:sup>
                      <m:e>
                        <m:nary>
                          <m:naryPr>
                            <m:chr m:val="∑"/>
                            <m:limLoc m:val="subSup"/>
                            <m:ctrlPr>
                              <a:rPr lang="is-IS" i="1" smtClean="0">
                                <a:latin typeface="Cambria Math" panose="02040503050406030204" pitchFamily="18" charset="0"/>
                              </a:rPr>
                            </m:ctrlPr>
                          </m:naryPr>
                          <m:sub>
                            <m:r>
                              <m:rPr>
                                <m:brk m:alnAt="25"/>
                              </m:rPr>
                              <a:rPr lang="en-US" b="0" i="1" smtClean="0">
                                <a:latin typeface="Cambria Math" charset="0"/>
                              </a:rPr>
                              <m:t>𝑗</m:t>
                            </m:r>
                            <m:r>
                              <a:rPr lang="en-US" b="0" i="1" smtClean="0">
                                <a:latin typeface="Cambria Math" charset="0"/>
                              </a:rPr>
                              <m:t>=1</m:t>
                            </m:r>
                          </m:sub>
                          <m:sup>
                            <m:r>
                              <a:rPr lang="en-US" b="0" i="1" smtClean="0">
                                <a:latin typeface="Cambria Math" charset="0"/>
                              </a:rPr>
                              <m:t>𝑁</m:t>
                            </m:r>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e>
                    </m:nary>
                  </m:oMath>
                </a14:m>
                <a:r>
                  <a:rPr lang="en-US" dirty="0"/>
                  <a:t>’(</a:t>
                </a:r>
                <a14:m>
                  <m:oMath xmlns:m="http://schemas.openxmlformats.org/officeDocument/2006/math">
                    <m:r>
                      <m:rPr>
                        <m:sty m:val="p"/>
                      </m:rPr>
                      <a:rPr lang="en-US" b="0" i="0" smtClean="0">
                        <a:latin typeface="Cambria Math" charset="0"/>
                      </a:rPr>
                      <m:t>x</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sSup>
                      <m:sSupPr>
                        <m:ctrlPr>
                          <a:rPr lang="en-US" i="1">
                            <a:latin typeface="Cambria Math" panose="02040503050406030204" pitchFamily="18" charset="0"/>
                          </a:rPr>
                        </m:ctrlPr>
                      </m:sSupPr>
                      <m:e>
                        <m:r>
                          <a:rPr lang="en-US" b="0" i="1" smtClean="0">
                            <a:latin typeface="Cambria Math" charset="0"/>
                          </a:rPr>
                          <m:t>)</m:t>
                        </m:r>
                      </m:e>
                      <m:sup>
                        <m:r>
                          <a:rPr lang="en-US" i="1">
                            <a:latin typeface="Cambria Math" charset="0"/>
                          </a:rPr>
                          <m:t>2</m:t>
                        </m:r>
                      </m:sup>
                    </m:sSup>
                  </m:oMath>
                </a14:m>
                <a:endParaRPr lang="en-US" dirty="0"/>
              </a:p>
              <a:p>
                <a:r>
                  <a:rPr lang="en-US" dirty="0"/>
                  <a:t>E=</a:t>
                </a:r>
                <a14:m>
                  <m:oMath xmlns:m="http://schemas.openxmlformats.org/officeDocument/2006/math">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𝑀</m:t>
                        </m:r>
                        <m:r>
                          <a:rPr lang="en-US" i="1">
                            <a:latin typeface="Cambria Math" charset="0"/>
                          </a:rPr>
                          <m:t>+1</m:t>
                        </m:r>
                      </m:sub>
                      <m:sup>
                        <m:r>
                          <a:rPr lang="en-US" i="1">
                            <a:latin typeface="Cambria Math" charset="0"/>
                          </a:rPr>
                          <m:t>𝑑</m:t>
                        </m:r>
                      </m:sup>
                      <m:e>
                        <m:nary>
                          <m:naryPr>
                            <m:chr m:val="∑"/>
                            <m:limLoc m:val="subSup"/>
                            <m:ctrlPr>
                              <a:rPr lang="is-IS" i="1">
                                <a:latin typeface="Cambria Math" panose="02040503050406030204" pitchFamily="18" charset="0"/>
                              </a:rPr>
                            </m:ctrlPr>
                          </m:naryPr>
                          <m:sub>
                            <m:r>
                              <m:rPr>
                                <m:brk m:alnAt="25"/>
                              </m:rPr>
                              <a:rPr lang="en-US" i="1">
                                <a:latin typeface="Cambria Math" charset="0"/>
                              </a:rPr>
                              <m:t>𝑗</m:t>
                            </m:r>
                            <m:r>
                              <a:rPr lang="en-US" i="1">
                                <a:latin typeface="Cambria Math" charset="0"/>
                              </a:rPr>
                              <m:t>=1</m:t>
                            </m:r>
                          </m:sub>
                          <m:sup>
                            <m:r>
                              <a:rPr lang="en-US" i="1">
                                <a:latin typeface="Cambria Math" charset="0"/>
                              </a:rPr>
                              <m:t>𝑁</m:t>
                            </m:r>
                          </m:sup>
                          <m:e>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𝑢</m:t>
                                </m:r>
                              </m:e>
                              <m:sub>
                                <m:r>
                                  <a:rPr lang="en-US" i="1">
                                    <a:latin typeface="Cambria Math" charset="0"/>
                                  </a:rPr>
                                  <m:t>𝑖</m:t>
                                </m:r>
                              </m:sub>
                            </m:sSub>
                          </m:e>
                        </m:nary>
                      </m:e>
                    </m:nary>
                  </m:oMath>
                </a14:m>
                <a:r>
                  <a:rPr lang="en-US" dirty="0"/>
                  <a:t>’(</a:t>
                </a:r>
                <a14:m>
                  <m:oMath xmlns:m="http://schemas.openxmlformats.org/officeDocument/2006/math">
                    <m:r>
                      <m:rPr>
                        <m:sty m:val="p"/>
                      </m:rPr>
                      <a:rPr lang="en-US">
                        <a:latin typeface="Cambria Math" charset="0"/>
                      </a:rPr>
                      <m:t>x</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oMath>
                </a14:m>
                <a:r>
                  <a:rPr lang="en-US" dirty="0"/>
                  <a:t>’(</a:t>
                </a:r>
                <a14:m>
                  <m:oMath xmlns:m="http://schemas.openxmlformats.org/officeDocument/2006/math">
                    <m:r>
                      <m:rPr>
                        <m:sty m:val="p"/>
                      </m:rPr>
                      <a:rPr lang="en-US">
                        <a:latin typeface="Cambria Math" charset="0"/>
                      </a:rPr>
                      <m:t>x</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oMath>
                </a14:m>
                <a:r>
                  <a:rPr lang="en-US" dirty="0"/>
                  <a:t>)</a:t>
                </a:r>
              </a:p>
              <a:p>
                <a:r>
                  <a:rPr lang="en-US" dirty="0"/>
                  <a:t>E=</a:t>
                </a:r>
                <a14:m>
                  <m:oMath xmlns:m="http://schemas.openxmlformats.org/officeDocument/2006/math">
                    <m:nary>
                      <m:naryPr>
                        <m:chr m:val="∑"/>
                        <m:ctrlPr>
                          <a:rPr lang="mr-IN" i="1">
                            <a:latin typeface="Cambria Math" panose="02040503050406030204" pitchFamily="18" charset="0"/>
                          </a:rPr>
                        </m:ctrlPr>
                      </m:naryPr>
                      <m:sub>
                        <m:r>
                          <m:rPr>
                            <m:brk m:alnAt="23"/>
                          </m:rPr>
                          <a:rPr lang="en-US" i="1">
                            <a:latin typeface="Cambria Math" charset="0"/>
                          </a:rPr>
                          <m:t>𝑖</m:t>
                        </m:r>
                        <m:r>
                          <a:rPr lang="mr-IN" i="1">
                            <a:latin typeface="Cambria Math" charset="0"/>
                          </a:rPr>
                          <m:t>=</m:t>
                        </m:r>
                        <m:r>
                          <a:rPr lang="en-US" i="1">
                            <a:latin typeface="Cambria Math" charset="0"/>
                          </a:rPr>
                          <m:t>𝑀</m:t>
                        </m:r>
                        <m:r>
                          <a:rPr lang="en-US" i="1">
                            <a:latin typeface="Cambria Math" charset="0"/>
                          </a:rPr>
                          <m:t>+1</m:t>
                        </m:r>
                      </m:sub>
                      <m:sup>
                        <m:r>
                          <a:rPr lang="en-US" i="1">
                            <a:latin typeface="Cambria Math" charset="0"/>
                          </a:rPr>
                          <m:t>𝑑</m:t>
                        </m:r>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r>
                          <a:rPr lang="en-US" b="0" i="1" smtClean="0">
                            <a:latin typeface="Cambria Math" charset="0"/>
                          </a:rPr>
                          <m:t>′</m:t>
                        </m:r>
                      </m:e>
                    </m:nary>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nary>
                  </m:oMath>
                </a14:m>
                <a:endParaRPr lang="en-US" dirty="0"/>
              </a:p>
              <a:p>
                <a:endParaRPr lang="en-US" dirty="0"/>
              </a:p>
              <a:p>
                <a:endParaRPr lang="en-US" dirty="0"/>
              </a:p>
              <a:p>
                <a:endParaRPr lang="en-US" dirty="0"/>
              </a:p>
              <a:p>
                <a:r>
                  <a:rPr lang="en-US" dirty="0"/>
                  <a:t>How do you minimize this value? </a:t>
                </a:r>
                <a14:m>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e>
                    </m:nary>
                  </m:oMath>
                </a14:m>
                <a:endParaRPr lang="en-US" dirty="0"/>
              </a:p>
              <a:p>
                <a:r>
                  <a:rPr lang="en-US" dirty="0"/>
                  <a:t>Pick the the smallest eigenvectors you can here (i.e. get rid of the low PCA components).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119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Reconstruction</a:t>
            </a:r>
          </a:p>
        </p:txBody>
      </p:sp>
      <p:cxnSp>
        <p:nvCxnSpPr>
          <p:cNvPr id="5" name="Straight Arrow Connector 4"/>
          <p:cNvCxnSpPr/>
          <p:nvPr/>
        </p:nvCxnSpPr>
        <p:spPr>
          <a:xfrm flipV="1">
            <a:off x="2226365" y="2796209"/>
            <a:ext cx="331305" cy="47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1688989" y="3472070"/>
            <a:ext cx="3055289" cy="369332"/>
          </a:xfrm>
          <a:prstGeom prst="rect">
            <a:avLst/>
          </a:prstGeom>
          <a:noFill/>
        </p:spPr>
        <p:txBody>
          <a:bodyPr wrap="square" rtlCol="0">
            <a:spAutoFit/>
          </a:bodyPr>
          <a:lstStyle/>
          <a:p>
            <a:r>
              <a:rPr lang="en-US" dirty="0"/>
              <a:t>Covariance matrix </a:t>
            </a:r>
          </a:p>
        </p:txBody>
      </p:sp>
    </p:spTree>
    <p:extLst>
      <p:ext uri="{BB962C8B-B14F-4D97-AF65-F5344CB8AC3E}">
        <p14:creationId xmlns:p14="http://schemas.microsoft.com/office/powerpoint/2010/main" val="1074667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964756"/>
                <a:ext cx="8821356" cy="5112092"/>
              </a:xfrm>
            </p:spPr>
            <p:txBody>
              <a:bodyPr/>
              <a:lstStyle/>
              <a:p>
                <a:r>
                  <a:rPr lang="en-US" dirty="0"/>
                  <a:t>PCA applied to 2429 </a:t>
                </a:r>
                <a14:m>
                  <m:oMath xmlns:m="http://schemas.openxmlformats.org/officeDocument/2006/math">
                    <m:r>
                      <a:rPr lang="en-US" b="0" i="1" smtClean="0">
                        <a:latin typeface="Cambria Math" panose="02040503050406030204" pitchFamily="18" charset="0"/>
                      </a:rPr>
                      <m:t>19×19</m:t>
                    </m:r>
                  </m:oMath>
                </a14:m>
                <a:r>
                  <a:rPr lang="en-US" dirty="0"/>
                  <a:t> images from CBCL dataset</a:t>
                </a:r>
              </a:p>
              <a:p>
                <a:r>
                  <a:rPr lang="en-US" dirty="0"/>
                  <a:t>Reconstruction with only 3 components: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964756"/>
                <a:ext cx="8821356" cy="5112092"/>
              </a:xfrm>
              <a:blipFill rotWithShape="0">
                <a:blip r:embed="rId2"/>
                <a:stretch>
                  <a:fillRect l="-1244" t="-190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PCA on facial images</a:t>
            </a:r>
          </a:p>
        </p:txBody>
      </p:sp>
      <p:pic>
        <p:nvPicPr>
          <p:cNvPr id="4" name="Picture 3"/>
          <p:cNvPicPr>
            <a:picLocks noChangeAspect="1"/>
          </p:cNvPicPr>
          <p:nvPr/>
        </p:nvPicPr>
        <p:blipFill rotWithShape="1">
          <a:blip r:embed="rId3"/>
          <a:srcRect l="12142" t="42293" r="8979" b="46644"/>
          <a:stretch/>
        </p:blipFill>
        <p:spPr>
          <a:xfrm>
            <a:off x="446825" y="4010806"/>
            <a:ext cx="7944819" cy="796605"/>
          </a:xfrm>
          <a:prstGeom prst="rect">
            <a:avLst/>
          </a:prstGeom>
        </p:spPr>
      </p:pic>
    </p:spTree>
    <p:extLst>
      <p:ext uri="{BB962C8B-B14F-4D97-AF65-F5344CB8AC3E}">
        <p14:creationId xmlns:p14="http://schemas.microsoft.com/office/powerpoint/2010/main" val="332758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17C0D-A4DB-AD44-82D6-61FF11BE7032}"/>
              </a:ext>
            </a:extLst>
          </p:cNvPr>
          <p:cNvPicPr>
            <a:picLocks noChangeAspect="1"/>
          </p:cNvPicPr>
          <p:nvPr/>
        </p:nvPicPr>
        <p:blipFill>
          <a:blip r:embed="rId2"/>
          <a:stretch>
            <a:fillRect/>
          </a:stretch>
        </p:blipFill>
        <p:spPr>
          <a:xfrm>
            <a:off x="500414" y="1105183"/>
            <a:ext cx="3792416" cy="5086238"/>
          </a:xfrm>
          <a:prstGeom prst="rect">
            <a:avLst/>
          </a:prstGeom>
        </p:spPr>
      </p:pic>
      <p:sp>
        <p:nvSpPr>
          <p:cNvPr id="3" name="TextBox 2">
            <a:extLst>
              <a:ext uri="{FF2B5EF4-FFF2-40B4-BE49-F238E27FC236}">
                <a16:creationId xmlns:a16="http://schemas.microsoft.com/office/drawing/2014/main" id="{A3490D9D-42F1-8D4E-AC6A-447C703036B4}"/>
              </a:ext>
            </a:extLst>
          </p:cNvPr>
          <p:cNvSpPr txBox="1"/>
          <p:nvPr/>
        </p:nvSpPr>
        <p:spPr>
          <a:xfrm>
            <a:off x="1431261" y="6191421"/>
            <a:ext cx="1930721" cy="369332"/>
          </a:xfrm>
          <a:prstGeom prst="rect">
            <a:avLst/>
          </a:prstGeom>
          <a:noFill/>
        </p:spPr>
        <p:txBody>
          <a:bodyPr wrap="none" rtlCol="0">
            <a:spAutoFit/>
          </a:bodyPr>
          <a:lstStyle/>
          <a:p>
            <a:r>
              <a:rPr lang="en-US" dirty="0"/>
              <a:t>Fisher et al. (2019)</a:t>
            </a:r>
          </a:p>
        </p:txBody>
      </p:sp>
      <p:pic>
        <p:nvPicPr>
          <p:cNvPr id="4" name="Picture 3">
            <a:extLst>
              <a:ext uri="{FF2B5EF4-FFF2-40B4-BE49-F238E27FC236}">
                <a16:creationId xmlns:a16="http://schemas.microsoft.com/office/drawing/2014/main" id="{9CA51440-D407-AA4B-908E-028C5DCA4CC8}"/>
              </a:ext>
            </a:extLst>
          </p:cNvPr>
          <p:cNvPicPr>
            <a:picLocks noChangeAspect="1"/>
          </p:cNvPicPr>
          <p:nvPr/>
        </p:nvPicPr>
        <p:blipFill>
          <a:blip r:embed="rId3"/>
          <a:stretch>
            <a:fillRect/>
          </a:stretch>
        </p:blipFill>
        <p:spPr>
          <a:xfrm>
            <a:off x="5043361" y="1073774"/>
            <a:ext cx="3880705" cy="5117647"/>
          </a:xfrm>
          <a:prstGeom prst="rect">
            <a:avLst/>
          </a:prstGeom>
        </p:spPr>
      </p:pic>
      <p:sp>
        <p:nvSpPr>
          <p:cNvPr id="5" name="TextBox 4">
            <a:extLst>
              <a:ext uri="{FF2B5EF4-FFF2-40B4-BE49-F238E27FC236}">
                <a16:creationId xmlns:a16="http://schemas.microsoft.com/office/drawing/2014/main" id="{F5759FC7-25B5-D540-A981-42878492A24E}"/>
              </a:ext>
            </a:extLst>
          </p:cNvPr>
          <p:cNvSpPr txBox="1"/>
          <p:nvPr/>
        </p:nvSpPr>
        <p:spPr>
          <a:xfrm>
            <a:off x="5782020" y="6191421"/>
            <a:ext cx="2510687" cy="369332"/>
          </a:xfrm>
          <a:prstGeom prst="rect">
            <a:avLst/>
          </a:prstGeom>
          <a:noFill/>
        </p:spPr>
        <p:txBody>
          <a:bodyPr wrap="none" rtlCol="0">
            <a:spAutoFit/>
          </a:bodyPr>
          <a:lstStyle/>
          <a:p>
            <a:r>
              <a:rPr lang="en-US" dirty="0" err="1"/>
              <a:t>Schiebinger</a:t>
            </a:r>
            <a:r>
              <a:rPr lang="en-US" dirty="0"/>
              <a:t>  et al. (2019)</a:t>
            </a:r>
          </a:p>
        </p:txBody>
      </p:sp>
      <p:sp>
        <p:nvSpPr>
          <p:cNvPr id="6" name="TextBox 5">
            <a:extLst>
              <a:ext uri="{FF2B5EF4-FFF2-40B4-BE49-F238E27FC236}">
                <a16:creationId xmlns:a16="http://schemas.microsoft.com/office/drawing/2014/main" id="{63077870-4AE1-B544-92F1-8BB46CACBC33}"/>
              </a:ext>
            </a:extLst>
          </p:cNvPr>
          <p:cNvSpPr txBox="1"/>
          <p:nvPr/>
        </p:nvSpPr>
        <p:spPr>
          <a:xfrm>
            <a:off x="296562" y="27965"/>
            <a:ext cx="8550875"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Leveraging time series to reconstruct developmental transitions</a:t>
            </a:r>
          </a:p>
        </p:txBody>
      </p:sp>
    </p:spTree>
    <p:extLst>
      <p:ext uri="{BB962C8B-B14F-4D97-AF65-F5344CB8AC3E}">
        <p14:creationId xmlns:p14="http://schemas.microsoft.com/office/powerpoint/2010/main" val="9170489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8821356" cy="5112092"/>
              </a:xfrm>
            </p:spPr>
            <p:txBody>
              <a:bodyPr>
                <a:normAutofit/>
              </a:bodyPr>
              <a:lstStyle/>
              <a:p>
                <a:r>
                  <a:rPr lang="en-US" dirty="0"/>
                  <a:t>Special case: Linear decoder, mean squared error cost</a:t>
                </a:r>
              </a:p>
              <a:p>
                <a:pPr lvl="1"/>
                <a:r>
                  <a:rPr lang="en-US" dirty="0" err="1"/>
                  <a:t>Undercomplete</a:t>
                </a:r>
                <a:r>
                  <a:rPr lang="en-US" dirty="0"/>
                  <a:t> AE learns to span the same subspace as PCA</a:t>
                </a:r>
              </a:p>
              <a:p>
                <a:pPr lvl="1"/>
                <a:r>
                  <a:rPr lang="en-US" dirty="0"/>
                  <a:t>The AE has learned the principal subspace of the training data</a:t>
                </a:r>
              </a:p>
              <a:p>
                <a:r>
                  <a:rPr lang="en-US" dirty="0"/>
                  <a:t>Nonlinear encoder and decoder functions can give powerful nonlinear generalization of PCA</a:t>
                </a:r>
              </a:p>
              <a:p>
                <a:pPr lvl="1"/>
                <a:r>
                  <a:rPr lang="en-US" dirty="0"/>
                  <a:t>Be careful with capacity</a:t>
                </a:r>
              </a:p>
              <a:p>
                <a:pPr lvl="1"/>
                <a:r>
                  <a:rPr lang="en-US" dirty="0"/>
                  <a:t>Too much capacity </a:t>
                </a:r>
                <a14:m>
                  <m:oMath xmlns:m="http://schemas.openxmlformats.org/officeDocument/2006/math">
                    <m:r>
                      <a:rPr lang="en-US" b="0" i="1" smtClean="0">
                        <a:latin typeface="Cambria Math" panose="02040503050406030204" pitchFamily="18" charset="0"/>
                      </a:rPr>
                      <m:t>⇒</m:t>
                    </m:r>
                  </m:oMath>
                </a14:m>
                <a:r>
                  <a:rPr lang="en-US" dirty="0"/>
                  <a:t> AE learns to copy the input w/o extracting useful information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8821356" cy="5112092"/>
              </a:xfrm>
              <a:blipFill>
                <a:blip r:embed="rId2"/>
                <a:stretch>
                  <a:fillRect l="-1149" t="-1489" r="-1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96517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Tree>
    <p:extLst>
      <p:ext uri="{BB962C8B-B14F-4D97-AF65-F5344CB8AC3E}">
        <p14:creationId xmlns:p14="http://schemas.microsoft.com/office/powerpoint/2010/main" val="2607011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542F5059-FAED-8846-AE05-BB5A08ABAED8}"/>
              </a:ext>
            </a:extLst>
          </p:cNvPr>
          <p:cNvSpPr txBox="1"/>
          <p:nvPr/>
        </p:nvSpPr>
        <p:spPr>
          <a:xfrm>
            <a:off x="877078" y="5206482"/>
            <a:ext cx="4169347" cy="369332"/>
          </a:xfrm>
          <a:prstGeom prst="rect">
            <a:avLst/>
          </a:prstGeom>
          <a:noFill/>
        </p:spPr>
        <p:txBody>
          <a:bodyPr wrap="none" rtlCol="0">
            <a:spAutoFit/>
          </a:bodyPr>
          <a:lstStyle/>
          <a:p>
            <a:r>
              <a:rPr lang="en-US" dirty="0"/>
              <a:t>Compression layer automatically denoises </a:t>
            </a:r>
          </a:p>
        </p:txBody>
      </p:sp>
    </p:spTree>
    <p:extLst>
      <p:ext uri="{BB962C8B-B14F-4D97-AF65-F5344CB8AC3E}">
        <p14:creationId xmlns:p14="http://schemas.microsoft.com/office/powerpoint/2010/main" val="3879741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82293"/>
          </a:xfrm>
        </p:spPr>
        <p:txBody>
          <a:bodyPr/>
          <a:lstStyle/>
          <a:p>
            <a:r>
              <a:rPr lang="en-US" dirty="0"/>
              <a:t>Artificially add noise to input, train network to take it off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Denoising Autoencoder</a:t>
            </a:r>
          </a:p>
        </p:txBody>
      </p:sp>
      <p:pic>
        <p:nvPicPr>
          <p:cNvPr id="6" name="Picture 5"/>
          <p:cNvPicPr>
            <a:picLocks noChangeAspect="1"/>
          </p:cNvPicPr>
          <p:nvPr/>
        </p:nvPicPr>
        <p:blipFill rotWithShape="1">
          <a:blip r:embed="rId2"/>
          <a:srcRect l="8754" t="53485" r="38097" b="27541"/>
          <a:stretch/>
        </p:blipFill>
        <p:spPr>
          <a:xfrm>
            <a:off x="0" y="2972566"/>
            <a:ext cx="8805096" cy="2247134"/>
          </a:xfrm>
          <a:prstGeom prst="rect">
            <a:avLst/>
          </a:prstGeom>
        </p:spPr>
      </p:pic>
    </p:spTree>
    <p:extLst>
      <p:ext uri="{BB962C8B-B14F-4D97-AF65-F5344CB8AC3E}">
        <p14:creationId xmlns:p14="http://schemas.microsoft.com/office/powerpoint/2010/main" val="279872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6D351-4696-2F4C-938E-02E3CEA38E50}"/>
              </a:ext>
            </a:extLst>
          </p:cNvPr>
          <p:cNvSpPr>
            <a:spLocks noGrp="1"/>
          </p:cNvSpPr>
          <p:nvPr>
            <p:ph type="title"/>
          </p:nvPr>
        </p:nvSpPr>
        <p:spPr/>
        <p:txBody>
          <a:bodyPr/>
          <a:lstStyle/>
          <a:p>
            <a:r>
              <a:rPr lang="en-US" dirty="0"/>
              <a:t>Uses in Single Cell</a:t>
            </a:r>
          </a:p>
        </p:txBody>
      </p:sp>
      <p:pic>
        <p:nvPicPr>
          <p:cNvPr id="4" name="Picture 3">
            <a:extLst>
              <a:ext uri="{FF2B5EF4-FFF2-40B4-BE49-F238E27FC236}">
                <a16:creationId xmlns:a16="http://schemas.microsoft.com/office/drawing/2014/main" id="{CE4D6A04-7ECD-1341-9278-A5FDF23568ED}"/>
              </a:ext>
            </a:extLst>
          </p:cNvPr>
          <p:cNvPicPr>
            <a:picLocks noChangeAspect="1"/>
          </p:cNvPicPr>
          <p:nvPr/>
        </p:nvPicPr>
        <p:blipFill>
          <a:blip r:embed="rId2"/>
          <a:stretch>
            <a:fillRect/>
          </a:stretch>
        </p:blipFill>
        <p:spPr>
          <a:xfrm>
            <a:off x="831850" y="996950"/>
            <a:ext cx="7480300" cy="4864100"/>
          </a:xfrm>
          <a:prstGeom prst="rect">
            <a:avLst/>
          </a:prstGeom>
        </p:spPr>
      </p:pic>
      <p:sp>
        <p:nvSpPr>
          <p:cNvPr id="2" name="Content Placeholder 1">
            <a:extLst>
              <a:ext uri="{FF2B5EF4-FFF2-40B4-BE49-F238E27FC236}">
                <a16:creationId xmlns:a16="http://schemas.microsoft.com/office/drawing/2014/main" id="{A5373BB0-1308-5F49-A927-ACDB04833BF6}"/>
              </a:ext>
            </a:extLst>
          </p:cNvPr>
          <p:cNvSpPr>
            <a:spLocks noGrp="1"/>
          </p:cNvSpPr>
          <p:nvPr>
            <p:ph idx="1"/>
          </p:nvPr>
        </p:nvSpPr>
        <p:spPr>
          <a:xfrm>
            <a:off x="3434797" y="3620278"/>
            <a:ext cx="5482936" cy="2575347"/>
          </a:xfrm>
          <a:solidFill>
            <a:schemeClr val="bg1"/>
          </a:solidFill>
        </p:spPr>
        <p:txBody>
          <a:bodyPr>
            <a:normAutofit fontScale="92500" lnSpcReduction="20000"/>
          </a:bodyPr>
          <a:lstStyle/>
          <a:p>
            <a:r>
              <a:rPr lang="en-US" dirty="0"/>
              <a:t>Denoising data </a:t>
            </a:r>
          </a:p>
          <a:p>
            <a:r>
              <a:rPr lang="en-US" dirty="0"/>
              <a:t>Visualizing data </a:t>
            </a:r>
          </a:p>
          <a:p>
            <a:r>
              <a:rPr lang="en-US" dirty="0"/>
              <a:t>Imputing missing data </a:t>
            </a:r>
          </a:p>
          <a:p>
            <a:r>
              <a:rPr lang="en-US" dirty="0"/>
              <a:t>Clustering</a:t>
            </a:r>
          </a:p>
          <a:p>
            <a:r>
              <a:rPr lang="en-US" dirty="0"/>
              <a:t>Batch normalization </a:t>
            </a:r>
          </a:p>
          <a:p>
            <a:r>
              <a:rPr lang="en-US" dirty="0"/>
              <a:t>Data generation </a:t>
            </a:r>
          </a:p>
        </p:txBody>
      </p:sp>
    </p:spTree>
    <p:extLst>
      <p:ext uri="{BB962C8B-B14F-4D97-AF65-F5344CB8AC3E}">
        <p14:creationId xmlns:p14="http://schemas.microsoft.com/office/powerpoint/2010/main" val="23882457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7865E-7492-2B4C-95CE-EF8270107D4B}"/>
              </a:ext>
            </a:extLst>
          </p:cNvPr>
          <p:cNvSpPr>
            <a:spLocks noGrp="1"/>
          </p:cNvSpPr>
          <p:nvPr>
            <p:ph type="title"/>
          </p:nvPr>
        </p:nvSpPr>
        <p:spPr>
          <a:xfrm>
            <a:off x="0" y="265880"/>
            <a:ext cx="8391644" cy="798991"/>
          </a:xfrm>
        </p:spPr>
        <p:txBody>
          <a:bodyPr>
            <a:normAutofit fontScale="90000"/>
          </a:bodyPr>
          <a:lstStyle/>
          <a:p>
            <a:r>
              <a:rPr lang="en-US" dirty="0" err="1"/>
              <a:t>AutoEncoders</a:t>
            </a:r>
            <a:r>
              <a:rPr lang="en-US" dirty="0"/>
              <a:t> in Single Cell Genomics</a:t>
            </a:r>
          </a:p>
        </p:txBody>
      </p:sp>
      <p:pic>
        <p:nvPicPr>
          <p:cNvPr id="4" name="Picture 3">
            <a:extLst>
              <a:ext uri="{FF2B5EF4-FFF2-40B4-BE49-F238E27FC236}">
                <a16:creationId xmlns:a16="http://schemas.microsoft.com/office/drawing/2014/main" id="{4E692CB7-B716-2E40-ABD2-0DA77E0624BB}"/>
              </a:ext>
            </a:extLst>
          </p:cNvPr>
          <p:cNvPicPr>
            <a:picLocks noChangeAspect="1"/>
          </p:cNvPicPr>
          <p:nvPr/>
        </p:nvPicPr>
        <p:blipFill>
          <a:blip r:embed="rId2"/>
          <a:stretch>
            <a:fillRect/>
          </a:stretch>
        </p:blipFill>
        <p:spPr>
          <a:xfrm>
            <a:off x="811290" y="1308533"/>
            <a:ext cx="2949419" cy="3594604"/>
          </a:xfrm>
          <a:prstGeom prst="rect">
            <a:avLst/>
          </a:prstGeom>
        </p:spPr>
      </p:pic>
      <p:sp>
        <p:nvSpPr>
          <p:cNvPr id="5" name="Rectangle 4">
            <a:extLst>
              <a:ext uri="{FF2B5EF4-FFF2-40B4-BE49-F238E27FC236}">
                <a16:creationId xmlns:a16="http://schemas.microsoft.com/office/drawing/2014/main" id="{D3A34BB7-1A32-AB4B-A4F2-E0424D83279E}"/>
              </a:ext>
            </a:extLst>
          </p:cNvPr>
          <p:cNvSpPr/>
          <p:nvPr/>
        </p:nvSpPr>
        <p:spPr>
          <a:xfrm>
            <a:off x="1593273" y="5558090"/>
            <a:ext cx="6248400" cy="369332"/>
          </a:xfrm>
          <a:prstGeom prst="rect">
            <a:avLst/>
          </a:prstGeom>
        </p:spPr>
        <p:txBody>
          <a:bodyPr wrap="square">
            <a:spAutoFit/>
          </a:bodyPr>
          <a:lstStyle/>
          <a:p>
            <a:r>
              <a:rPr lang="en-US" dirty="0">
                <a:hlinkClick r:id="rId3"/>
              </a:rPr>
              <a:t>https://www.nature.com/articles/s41576-019-0122-6</a:t>
            </a:r>
            <a:endParaRPr lang="en-US" dirty="0"/>
          </a:p>
        </p:txBody>
      </p:sp>
    </p:spTree>
    <p:extLst>
      <p:ext uri="{BB962C8B-B14F-4D97-AF65-F5344CB8AC3E}">
        <p14:creationId xmlns:p14="http://schemas.microsoft.com/office/powerpoint/2010/main" val="429388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0DB84-0F46-B945-A460-5A9BA96CDB63}"/>
              </a:ext>
            </a:extLst>
          </p:cNvPr>
          <p:cNvPicPr>
            <a:picLocks noChangeAspect="1"/>
          </p:cNvPicPr>
          <p:nvPr/>
        </p:nvPicPr>
        <p:blipFill>
          <a:blip r:embed="rId2"/>
          <a:stretch>
            <a:fillRect/>
          </a:stretch>
        </p:blipFill>
        <p:spPr>
          <a:xfrm>
            <a:off x="1998696" y="1021942"/>
            <a:ext cx="5146608" cy="5340820"/>
          </a:xfrm>
          <a:prstGeom prst="rect">
            <a:avLst/>
          </a:prstGeom>
        </p:spPr>
      </p:pic>
      <p:sp>
        <p:nvSpPr>
          <p:cNvPr id="4" name="TextBox 3">
            <a:extLst>
              <a:ext uri="{FF2B5EF4-FFF2-40B4-BE49-F238E27FC236}">
                <a16:creationId xmlns:a16="http://schemas.microsoft.com/office/drawing/2014/main" id="{C10E8C99-A3AF-C547-8358-66117BCCAB6F}"/>
              </a:ext>
            </a:extLst>
          </p:cNvPr>
          <p:cNvSpPr txBox="1"/>
          <p:nvPr/>
        </p:nvSpPr>
        <p:spPr>
          <a:xfrm>
            <a:off x="0" y="6316462"/>
            <a:ext cx="2959465" cy="369332"/>
          </a:xfrm>
          <a:prstGeom prst="rect">
            <a:avLst/>
          </a:prstGeom>
          <a:noFill/>
        </p:spPr>
        <p:txBody>
          <a:bodyPr wrap="none" rtlCol="0">
            <a:spAutoFit/>
          </a:bodyPr>
          <a:lstStyle/>
          <a:p>
            <a:pPr algn="ctr"/>
            <a:r>
              <a:rPr lang="en-US" dirty="0" err="1"/>
              <a:t>Qiu</a:t>
            </a:r>
            <a:r>
              <a:rPr lang="en-US" dirty="0"/>
              <a:t> et al. Cell Systems (2020)</a:t>
            </a:r>
          </a:p>
        </p:txBody>
      </p:sp>
      <p:sp>
        <p:nvSpPr>
          <p:cNvPr id="5" name="Rectangle 4">
            <a:extLst>
              <a:ext uri="{FF2B5EF4-FFF2-40B4-BE49-F238E27FC236}">
                <a16:creationId xmlns:a16="http://schemas.microsoft.com/office/drawing/2014/main" id="{AB79D541-E9C6-E740-AEAB-20E5B9FBA2E4}"/>
              </a:ext>
            </a:extLst>
          </p:cNvPr>
          <p:cNvSpPr/>
          <p:nvPr/>
        </p:nvSpPr>
        <p:spPr>
          <a:xfrm>
            <a:off x="42159" y="6593594"/>
            <a:ext cx="2875146" cy="276999"/>
          </a:xfrm>
          <a:prstGeom prst="rect">
            <a:avLst/>
          </a:prstGeom>
        </p:spPr>
        <p:txBody>
          <a:bodyPr wrap="none">
            <a:spAutoFit/>
          </a:bodyPr>
          <a:lstStyle/>
          <a:p>
            <a:r>
              <a:rPr lang="en-US" sz="1200" dirty="0">
                <a:hlinkClick r:id="rId3" tooltip="Persistent link using digital object identifier"/>
              </a:rPr>
              <a:t>https://doi.org/10.1016/j.cels.2020.02.003</a:t>
            </a:r>
            <a:endParaRPr lang="en-US" sz="1200" dirty="0"/>
          </a:p>
        </p:txBody>
      </p:sp>
      <p:sp>
        <p:nvSpPr>
          <p:cNvPr id="6" name="TextBox 5">
            <a:extLst>
              <a:ext uri="{FF2B5EF4-FFF2-40B4-BE49-F238E27FC236}">
                <a16:creationId xmlns:a16="http://schemas.microsoft.com/office/drawing/2014/main" id="{B6958BB6-E232-6D4F-88F7-8E50E1652932}"/>
              </a:ext>
            </a:extLst>
          </p:cNvPr>
          <p:cNvSpPr txBox="1"/>
          <p:nvPr/>
        </p:nvSpPr>
        <p:spPr>
          <a:xfrm>
            <a:off x="296562" y="27965"/>
            <a:ext cx="8550875"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Leveraging time series to reconstruct gene-gene relationships</a:t>
            </a:r>
          </a:p>
        </p:txBody>
      </p:sp>
    </p:spTree>
    <p:extLst>
      <p:ext uri="{BB962C8B-B14F-4D97-AF65-F5344CB8AC3E}">
        <p14:creationId xmlns:p14="http://schemas.microsoft.com/office/powerpoint/2010/main" val="113773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Introduction to Deep Learning</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60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0D93CC-105F-8947-A8AD-1889E1E2EDBA}"/>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4A7F81C9-7769-CC4F-B134-8B80C802BF22}"/>
              </a:ext>
            </a:extLst>
          </p:cNvPr>
          <p:cNvSpPr>
            <a:spLocks noGrp="1"/>
          </p:cNvSpPr>
          <p:nvPr>
            <p:ph type="ctrTitle"/>
          </p:nvPr>
        </p:nvSpPr>
        <p:spPr/>
        <p:txBody>
          <a:bodyPr/>
          <a:lstStyle/>
          <a:p>
            <a:endParaRPr lang="en-US"/>
          </a:p>
        </p:txBody>
      </p:sp>
      <p:pic>
        <p:nvPicPr>
          <p:cNvPr id="5" name="slide.url=https://www.polleverywhere.com/free_text_polls/n6Cd9E8zhpiOXcrSWg7aN">
            <a:extLst>
              <a:ext uri="{FF2B5EF4-FFF2-40B4-BE49-F238E27FC236}">
                <a16:creationId xmlns:a16="http://schemas.microsoft.com/office/drawing/2014/main" id="{AE7A6FEE-D6BF-7148-9BCC-C9268DFF8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676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83C7E3-9A3C-674B-9A48-93064394BA28}"/>
              </a:ext>
            </a:extLst>
          </p:cNvPr>
          <p:cNvSpPr>
            <a:spLocks noGrp="1"/>
          </p:cNvSpPr>
          <p:nvPr>
            <p:ph type="title"/>
          </p:nvPr>
        </p:nvSpPr>
        <p:spPr/>
        <p:txBody>
          <a:bodyPr/>
          <a:lstStyle/>
          <a:p>
            <a:r>
              <a:rPr lang="en-US" dirty="0"/>
              <a:t>2-parameter function</a:t>
            </a:r>
          </a:p>
        </p:txBody>
      </p:sp>
      <p:cxnSp>
        <p:nvCxnSpPr>
          <p:cNvPr id="6" name="Straight Connector 5">
            <a:extLst>
              <a:ext uri="{FF2B5EF4-FFF2-40B4-BE49-F238E27FC236}">
                <a16:creationId xmlns:a16="http://schemas.microsoft.com/office/drawing/2014/main" id="{13F86A5A-E9C5-E041-892B-D41AA8344602}"/>
              </a:ext>
            </a:extLst>
          </p:cNvPr>
          <p:cNvCxnSpPr/>
          <p:nvPr/>
        </p:nvCxnSpPr>
        <p:spPr>
          <a:xfrm flipV="1">
            <a:off x="914400" y="1579418"/>
            <a:ext cx="3214255" cy="315883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48FAEB-FCDA-6C41-93E9-6E427B2D835F}"/>
              </a:ext>
            </a:extLst>
          </p:cNvPr>
          <p:cNvSpPr txBox="1"/>
          <p:nvPr/>
        </p:nvSpPr>
        <p:spPr>
          <a:xfrm>
            <a:off x="4668982" y="2660073"/>
            <a:ext cx="1855508" cy="369332"/>
          </a:xfrm>
          <a:prstGeom prst="rect">
            <a:avLst/>
          </a:prstGeom>
          <a:noFill/>
        </p:spPr>
        <p:txBody>
          <a:bodyPr wrap="none" rtlCol="0">
            <a:spAutoFit/>
          </a:bodyPr>
          <a:lstStyle/>
          <a:p>
            <a:r>
              <a:rPr lang="en-US" dirty="0"/>
              <a:t>Can learn any line</a:t>
            </a:r>
          </a:p>
        </p:txBody>
      </p:sp>
      <p:cxnSp>
        <p:nvCxnSpPr>
          <p:cNvPr id="8" name="Straight Connector 7">
            <a:extLst>
              <a:ext uri="{FF2B5EF4-FFF2-40B4-BE49-F238E27FC236}">
                <a16:creationId xmlns:a16="http://schemas.microsoft.com/office/drawing/2014/main" id="{219C4F9E-6442-2441-9E7D-B43673358B43}"/>
              </a:ext>
            </a:extLst>
          </p:cNvPr>
          <p:cNvCxnSpPr>
            <a:cxnSpLocks/>
          </p:cNvCxnSpPr>
          <p:nvPr/>
        </p:nvCxnSpPr>
        <p:spPr>
          <a:xfrm>
            <a:off x="374073" y="1731818"/>
            <a:ext cx="4059382" cy="2729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EB6E35C-90A1-884E-A909-6764DAA30CA0}"/>
              </a:ext>
            </a:extLst>
          </p:cNvPr>
          <p:cNvCxnSpPr>
            <a:cxnSpLocks/>
          </p:cNvCxnSpPr>
          <p:nvPr/>
        </p:nvCxnSpPr>
        <p:spPr>
          <a:xfrm>
            <a:off x="1967345" y="1579418"/>
            <a:ext cx="1039091" cy="3061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27B121-CA93-B443-8EEC-6D4E04E9A034}"/>
              </a:ext>
            </a:extLst>
          </p:cNvPr>
          <p:cNvCxnSpPr>
            <a:cxnSpLocks/>
          </p:cNvCxnSpPr>
          <p:nvPr/>
        </p:nvCxnSpPr>
        <p:spPr>
          <a:xfrm flipH="1">
            <a:off x="1967345" y="1482436"/>
            <a:ext cx="1039091" cy="34082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0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2430-E03A-C845-AAC2-6DF32A73DCE2}"/>
              </a:ext>
            </a:extLst>
          </p:cNvPr>
          <p:cNvSpPr>
            <a:spLocks noGrp="1"/>
          </p:cNvSpPr>
          <p:nvPr>
            <p:ph idx="1"/>
          </p:nvPr>
        </p:nvSpPr>
        <p:spPr/>
        <p:txBody>
          <a:bodyPr/>
          <a:lstStyle/>
          <a:p>
            <a:r>
              <a:rPr lang="en-US" dirty="0"/>
              <a:t>Parameters add power!</a:t>
            </a:r>
          </a:p>
        </p:txBody>
      </p:sp>
      <p:sp>
        <p:nvSpPr>
          <p:cNvPr id="3" name="Title 2">
            <a:extLst>
              <a:ext uri="{FF2B5EF4-FFF2-40B4-BE49-F238E27FC236}">
                <a16:creationId xmlns:a16="http://schemas.microsoft.com/office/drawing/2014/main" id="{F54C0270-EFC1-9345-8F11-B3DA0B53D185}"/>
              </a:ext>
            </a:extLst>
          </p:cNvPr>
          <p:cNvSpPr>
            <a:spLocks noGrp="1"/>
          </p:cNvSpPr>
          <p:nvPr>
            <p:ph type="title"/>
          </p:nvPr>
        </p:nvSpPr>
        <p:spPr/>
        <p:txBody>
          <a:bodyPr/>
          <a:lstStyle/>
          <a:p>
            <a:r>
              <a:rPr lang="en-US" dirty="0"/>
              <a:t>K parameter function </a:t>
            </a:r>
          </a:p>
        </p:txBody>
      </p:sp>
      <p:sp>
        <p:nvSpPr>
          <p:cNvPr id="4" name="Freeform 3">
            <a:extLst>
              <a:ext uri="{FF2B5EF4-FFF2-40B4-BE49-F238E27FC236}">
                <a16:creationId xmlns:a16="http://schemas.microsoft.com/office/drawing/2014/main" id="{0C3C20E3-301C-9045-B502-3BEDB67F415F}"/>
              </a:ext>
            </a:extLst>
          </p:cNvPr>
          <p:cNvSpPr/>
          <p:nvPr/>
        </p:nvSpPr>
        <p:spPr>
          <a:xfrm>
            <a:off x="709127" y="3419028"/>
            <a:ext cx="7489883" cy="2144677"/>
          </a:xfrm>
          <a:custGeom>
            <a:avLst/>
            <a:gdLst>
              <a:gd name="connsiteX0" fmla="*/ 0 w 7489883"/>
              <a:gd name="connsiteY0" fmla="*/ 1171633 h 2144677"/>
              <a:gd name="connsiteX1" fmla="*/ 839755 w 7489883"/>
              <a:gd name="connsiteY1" fmla="*/ 145266 h 2144677"/>
              <a:gd name="connsiteX2" fmla="*/ 1660849 w 7489883"/>
              <a:gd name="connsiteY2" fmla="*/ 1152972 h 2144677"/>
              <a:gd name="connsiteX3" fmla="*/ 2332653 w 7489883"/>
              <a:gd name="connsiteY3" fmla="*/ 14637 h 2144677"/>
              <a:gd name="connsiteX4" fmla="*/ 3265714 w 7489883"/>
              <a:gd name="connsiteY4" fmla="*/ 2142017 h 2144677"/>
              <a:gd name="connsiteX5" fmla="*/ 3788228 w 7489883"/>
              <a:gd name="connsiteY5" fmla="*/ 481168 h 2144677"/>
              <a:gd name="connsiteX6" fmla="*/ 4516016 w 7489883"/>
              <a:gd name="connsiteY6" fmla="*/ 1619503 h 2144677"/>
              <a:gd name="connsiteX7" fmla="*/ 5542383 w 7489883"/>
              <a:gd name="connsiteY7" fmla="*/ 443845 h 2144677"/>
              <a:gd name="connsiteX8" fmla="*/ 6531428 w 7489883"/>
              <a:gd name="connsiteY8" fmla="*/ 1563519 h 2144677"/>
              <a:gd name="connsiteX9" fmla="*/ 7371183 w 7489883"/>
              <a:gd name="connsiteY9" fmla="*/ 369201 h 2144677"/>
              <a:gd name="connsiteX10" fmla="*/ 7464489 w 7489883"/>
              <a:gd name="connsiteY10" fmla="*/ 257233 h 214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89883" h="2144677">
                <a:moveTo>
                  <a:pt x="0" y="1171633"/>
                </a:moveTo>
                <a:cubicBezTo>
                  <a:pt x="281473" y="660004"/>
                  <a:pt x="562947" y="148376"/>
                  <a:pt x="839755" y="145266"/>
                </a:cubicBezTo>
                <a:cubicBezTo>
                  <a:pt x="1116563" y="142156"/>
                  <a:pt x="1412033" y="1174743"/>
                  <a:pt x="1660849" y="1152972"/>
                </a:cubicBezTo>
                <a:cubicBezTo>
                  <a:pt x="1909665" y="1131201"/>
                  <a:pt x="2065175" y="-150204"/>
                  <a:pt x="2332653" y="14637"/>
                </a:cubicBezTo>
                <a:cubicBezTo>
                  <a:pt x="2600131" y="179478"/>
                  <a:pt x="3023118" y="2064262"/>
                  <a:pt x="3265714" y="2142017"/>
                </a:cubicBezTo>
                <a:cubicBezTo>
                  <a:pt x="3508310" y="2219772"/>
                  <a:pt x="3579844" y="568254"/>
                  <a:pt x="3788228" y="481168"/>
                </a:cubicBezTo>
                <a:cubicBezTo>
                  <a:pt x="3996612" y="394082"/>
                  <a:pt x="4223657" y="1625723"/>
                  <a:pt x="4516016" y="1619503"/>
                </a:cubicBezTo>
                <a:cubicBezTo>
                  <a:pt x="4808375" y="1613283"/>
                  <a:pt x="5206481" y="453176"/>
                  <a:pt x="5542383" y="443845"/>
                </a:cubicBezTo>
                <a:cubicBezTo>
                  <a:pt x="5878285" y="434514"/>
                  <a:pt x="6226628" y="1575960"/>
                  <a:pt x="6531428" y="1563519"/>
                </a:cubicBezTo>
                <a:cubicBezTo>
                  <a:pt x="6836228" y="1551078"/>
                  <a:pt x="7215673" y="586915"/>
                  <a:pt x="7371183" y="369201"/>
                </a:cubicBezTo>
                <a:cubicBezTo>
                  <a:pt x="7526693" y="151487"/>
                  <a:pt x="7495591" y="204360"/>
                  <a:pt x="7464489" y="2572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199F95-5CE1-854D-9793-5A5F53CC4878}"/>
              </a:ext>
            </a:extLst>
          </p:cNvPr>
          <p:cNvSpPr txBox="1"/>
          <p:nvPr/>
        </p:nvSpPr>
        <p:spPr>
          <a:xfrm>
            <a:off x="709127" y="2805770"/>
            <a:ext cx="2699329" cy="369332"/>
          </a:xfrm>
          <a:prstGeom prst="rect">
            <a:avLst/>
          </a:prstGeom>
          <a:noFill/>
        </p:spPr>
        <p:txBody>
          <a:bodyPr wrap="none" rtlCol="0">
            <a:spAutoFit/>
          </a:bodyPr>
          <a:lstStyle/>
          <a:p>
            <a:r>
              <a:rPr lang="en-US" dirty="0"/>
              <a:t>Any kth degree polynomial</a:t>
            </a:r>
          </a:p>
        </p:txBody>
      </p:sp>
    </p:spTree>
    <p:extLst>
      <p:ext uri="{BB962C8B-B14F-4D97-AF65-F5344CB8AC3E}">
        <p14:creationId xmlns:p14="http://schemas.microsoft.com/office/powerpoint/2010/main" val="285762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1CEFCD-236C-4348-A3DD-C63DF7FD9F8D}"/>
              </a:ext>
            </a:extLst>
          </p:cNvPr>
          <p:cNvSpPr>
            <a:spLocks noGrp="1"/>
          </p:cNvSpPr>
          <p:nvPr>
            <p:ph idx="1"/>
          </p:nvPr>
        </p:nvSpPr>
        <p:spPr/>
        <p:txBody>
          <a:bodyPr/>
          <a:lstStyle/>
          <a:p>
            <a:r>
              <a:rPr lang="en-US" dirty="0"/>
              <a:t>Allow you to approximate any function</a:t>
            </a:r>
          </a:p>
        </p:txBody>
      </p:sp>
      <p:sp>
        <p:nvSpPr>
          <p:cNvPr id="3" name="Title 2">
            <a:extLst>
              <a:ext uri="{FF2B5EF4-FFF2-40B4-BE49-F238E27FC236}">
                <a16:creationId xmlns:a16="http://schemas.microsoft.com/office/drawing/2014/main" id="{EA330783-1B61-B64A-AEAA-B9BD8BB4FCC8}"/>
              </a:ext>
            </a:extLst>
          </p:cNvPr>
          <p:cNvSpPr>
            <a:spLocks noGrp="1"/>
          </p:cNvSpPr>
          <p:nvPr>
            <p:ph type="title"/>
          </p:nvPr>
        </p:nvSpPr>
        <p:spPr/>
        <p:txBody>
          <a:bodyPr/>
          <a:lstStyle/>
          <a:p>
            <a:r>
              <a:rPr lang="en-US" dirty="0"/>
              <a:t>More parameters</a:t>
            </a:r>
          </a:p>
        </p:txBody>
      </p:sp>
      <p:sp>
        <p:nvSpPr>
          <p:cNvPr id="5" name="Freeform 4">
            <a:extLst>
              <a:ext uri="{FF2B5EF4-FFF2-40B4-BE49-F238E27FC236}">
                <a16:creationId xmlns:a16="http://schemas.microsoft.com/office/drawing/2014/main" id="{3F6CAE9B-F009-0344-A18B-FCDA6B291AF3}"/>
              </a:ext>
            </a:extLst>
          </p:cNvPr>
          <p:cNvSpPr/>
          <p:nvPr/>
        </p:nvSpPr>
        <p:spPr>
          <a:xfrm>
            <a:off x="503853" y="2202847"/>
            <a:ext cx="7987004" cy="4366371"/>
          </a:xfrm>
          <a:custGeom>
            <a:avLst/>
            <a:gdLst>
              <a:gd name="connsiteX0" fmla="*/ 0 w 7987004"/>
              <a:gd name="connsiteY0" fmla="*/ 2574426 h 4366371"/>
              <a:gd name="connsiteX1" fmla="*/ 653143 w 7987004"/>
              <a:gd name="connsiteY1" fmla="*/ 652320 h 4366371"/>
              <a:gd name="connsiteX2" fmla="*/ 1940767 w 7987004"/>
              <a:gd name="connsiteY2" fmla="*/ 4365904 h 4366371"/>
              <a:gd name="connsiteX3" fmla="*/ 3321698 w 7987004"/>
              <a:gd name="connsiteY3" fmla="*/ 372402 h 4366371"/>
              <a:gd name="connsiteX4" fmla="*/ 4086808 w 7987004"/>
              <a:gd name="connsiteY4" fmla="*/ 3974018 h 4366371"/>
              <a:gd name="connsiteX5" fmla="*/ 5038531 w 7987004"/>
              <a:gd name="connsiteY5" fmla="*/ 73822 h 4366371"/>
              <a:gd name="connsiteX6" fmla="*/ 5094514 w 7987004"/>
              <a:gd name="connsiteY6" fmla="*/ 1380108 h 4366371"/>
              <a:gd name="connsiteX7" fmla="*/ 5673012 w 7987004"/>
              <a:gd name="connsiteY7" fmla="*/ 894916 h 4366371"/>
              <a:gd name="connsiteX8" fmla="*/ 5934269 w 7987004"/>
              <a:gd name="connsiteY8" fmla="*/ 1790655 h 4366371"/>
              <a:gd name="connsiteX9" fmla="*/ 6288833 w 7987004"/>
              <a:gd name="connsiteY9" fmla="*/ 1174835 h 4366371"/>
              <a:gd name="connsiteX10" fmla="*/ 6550090 w 7987004"/>
              <a:gd name="connsiteY10" fmla="*/ 1939945 h 4366371"/>
              <a:gd name="connsiteX11" fmla="*/ 7128588 w 7987004"/>
              <a:gd name="connsiteY11" fmla="*/ 1660026 h 4366371"/>
              <a:gd name="connsiteX12" fmla="*/ 7184571 w 7987004"/>
              <a:gd name="connsiteY12" fmla="*/ 260435 h 4366371"/>
              <a:gd name="connsiteX13" fmla="*/ 7949682 w 7987004"/>
              <a:gd name="connsiteY13" fmla="*/ 3488826 h 4366371"/>
              <a:gd name="connsiteX14" fmla="*/ 7949682 w 7987004"/>
              <a:gd name="connsiteY14" fmla="*/ 3488826 h 4366371"/>
              <a:gd name="connsiteX15" fmla="*/ 7987004 w 7987004"/>
              <a:gd name="connsiteY15" fmla="*/ 3582133 h 436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87004" h="4366371">
                <a:moveTo>
                  <a:pt x="0" y="2574426"/>
                </a:moveTo>
                <a:cubicBezTo>
                  <a:pt x="164841" y="1464083"/>
                  <a:pt x="329682" y="353740"/>
                  <a:pt x="653143" y="652320"/>
                </a:cubicBezTo>
                <a:cubicBezTo>
                  <a:pt x="976604" y="950900"/>
                  <a:pt x="1496008" y="4412557"/>
                  <a:pt x="1940767" y="4365904"/>
                </a:cubicBezTo>
                <a:cubicBezTo>
                  <a:pt x="2385526" y="4319251"/>
                  <a:pt x="2964025" y="437716"/>
                  <a:pt x="3321698" y="372402"/>
                </a:cubicBezTo>
                <a:cubicBezTo>
                  <a:pt x="3679371" y="307088"/>
                  <a:pt x="3800669" y="4023781"/>
                  <a:pt x="4086808" y="3974018"/>
                </a:cubicBezTo>
                <a:cubicBezTo>
                  <a:pt x="4372947" y="3924255"/>
                  <a:pt x="4870580" y="506140"/>
                  <a:pt x="5038531" y="73822"/>
                </a:cubicBezTo>
                <a:cubicBezTo>
                  <a:pt x="5206482" y="-358496"/>
                  <a:pt x="4988767" y="1243259"/>
                  <a:pt x="5094514" y="1380108"/>
                </a:cubicBezTo>
                <a:cubicBezTo>
                  <a:pt x="5200261" y="1516957"/>
                  <a:pt x="5533053" y="826492"/>
                  <a:pt x="5673012" y="894916"/>
                </a:cubicBezTo>
                <a:cubicBezTo>
                  <a:pt x="5812971" y="963340"/>
                  <a:pt x="5831632" y="1744002"/>
                  <a:pt x="5934269" y="1790655"/>
                </a:cubicBezTo>
                <a:cubicBezTo>
                  <a:pt x="6036906" y="1837308"/>
                  <a:pt x="6186196" y="1149953"/>
                  <a:pt x="6288833" y="1174835"/>
                </a:cubicBezTo>
                <a:cubicBezTo>
                  <a:pt x="6391470" y="1199717"/>
                  <a:pt x="6410131" y="1859080"/>
                  <a:pt x="6550090" y="1939945"/>
                </a:cubicBezTo>
                <a:cubicBezTo>
                  <a:pt x="6690049" y="2020810"/>
                  <a:pt x="7022841" y="1939944"/>
                  <a:pt x="7128588" y="1660026"/>
                </a:cubicBezTo>
                <a:cubicBezTo>
                  <a:pt x="7234335" y="1380108"/>
                  <a:pt x="7047722" y="-44365"/>
                  <a:pt x="7184571" y="260435"/>
                </a:cubicBezTo>
                <a:cubicBezTo>
                  <a:pt x="7321420" y="565235"/>
                  <a:pt x="7949682" y="3488826"/>
                  <a:pt x="7949682" y="3488826"/>
                </a:cubicBezTo>
                <a:lnTo>
                  <a:pt x="7949682" y="3488826"/>
                </a:lnTo>
                <a:lnTo>
                  <a:pt x="7987004" y="358213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01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9744AB-A236-DB40-8270-4473B2DF548B}"/>
              </a:ext>
            </a:extLst>
          </p:cNvPr>
          <p:cNvSpPr>
            <a:spLocks noGrp="1"/>
          </p:cNvSpPr>
          <p:nvPr>
            <p:ph idx="1"/>
          </p:nvPr>
        </p:nvSpPr>
        <p:spPr/>
        <p:txBody>
          <a:bodyPr/>
          <a:lstStyle/>
          <a:p>
            <a:r>
              <a:rPr lang="en-US" dirty="0"/>
              <a:t>Highly parameterized networks, very flexible </a:t>
            </a:r>
          </a:p>
          <a:p>
            <a:r>
              <a:rPr lang="en-US" dirty="0"/>
              <a:t>Universal function approximators </a:t>
            </a:r>
          </a:p>
        </p:txBody>
      </p:sp>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Neural Networks</a:t>
            </a:r>
          </a:p>
        </p:txBody>
      </p:sp>
      <p:pic>
        <p:nvPicPr>
          <p:cNvPr id="4" name="Picture 3">
            <a:extLst>
              <a:ext uri="{FF2B5EF4-FFF2-40B4-BE49-F238E27FC236}">
                <a16:creationId xmlns:a16="http://schemas.microsoft.com/office/drawing/2014/main" id="{5BC1F849-A6A7-CB47-B03E-96A9F2057733}"/>
              </a:ext>
            </a:extLst>
          </p:cNvPr>
          <p:cNvPicPr>
            <a:picLocks noChangeAspect="1"/>
          </p:cNvPicPr>
          <p:nvPr/>
        </p:nvPicPr>
        <p:blipFill>
          <a:blip r:embed="rId2"/>
          <a:stretch>
            <a:fillRect/>
          </a:stretch>
        </p:blipFill>
        <p:spPr>
          <a:xfrm>
            <a:off x="1002939" y="1925867"/>
            <a:ext cx="6385766" cy="4251096"/>
          </a:xfrm>
          <a:prstGeom prst="rect">
            <a:avLst/>
          </a:prstGeom>
        </p:spPr>
      </p:pic>
      <p:sp>
        <p:nvSpPr>
          <p:cNvPr id="5" name="Rectangle 4">
            <a:extLst>
              <a:ext uri="{FF2B5EF4-FFF2-40B4-BE49-F238E27FC236}">
                <a16:creationId xmlns:a16="http://schemas.microsoft.com/office/drawing/2014/main" id="{22D7BDDC-8831-344C-BF66-240436200E80}"/>
              </a:ext>
            </a:extLst>
          </p:cNvPr>
          <p:cNvSpPr/>
          <p:nvPr/>
        </p:nvSpPr>
        <p:spPr>
          <a:xfrm>
            <a:off x="208344" y="6119677"/>
            <a:ext cx="8192277" cy="646331"/>
          </a:xfrm>
          <a:prstGeom prst="rect">
            <a:avLst/>
          </a:prstGeom>
        </p:spPr>
        <p:txBody>
          <a:bodyPr wrap="square">
            <a:spAutoFit/>
          </a:bodyPr>
          <a:lstStyle/>
          <a:p>
            <a:r>
              <a:rPr lang="en-US" dirty="0">
                <a:hlinkClick r:id="rId3"/>
              </a:rPr>
              <a:t>https://medium.com/@LightOnIO/beyond-overfitting-and-beyond-silicon-the-double-descent-curve-18b6d9810e1b</a:t>
            </a:r>
            <a:endParaRPr lang="en-US" dirty="0"/>
          </a:p>
        </p:txBody>
      </p:sp>
    </p:spTree>
    <p:extLst>
      <p:ext uri="{BB962C8B-B14F-4D97-AF65-F5344CB8AC3E}">
        <p14:creationId xmlns:p14="http://schemas.microsoft.com/office/powerpoint/2010/main" val="94172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8A11CE-4F9D-BB42-A506-522552F879C6}"/>
              </a:ext>
            </a:extLst>
          </p:cNvPr>
          <p:cNvSpPr>
            <a:spLocks noGrp="1"/>
          </p:cNvSpPr>
          <p:nvPr>
            <p:ph idx="1"/>
          </p:nvPr>
        </p:nvSpPr>
        <p:spPr/>
        <p:txBody>
          <a:bodyPr/>
          <a:lstStyle/>
          <a:p>
            <a:r>
              <a:rPr lang="en-US" b="1" dirty="0"/>
              <a:t>Deep learning </a:t>
            </a:r>
            <a:r>
              <a:rPr lang="en-US" dirty="0"/>
              <a:t>comes from the composition of many layers of multiparameter functions </a:t>
            </a:r>
          </a:p>
          <a:p>
            <a:r>
              <a:rPr lang="en-US" dirty="0"/>
              <a:t>Why is function composition useful?</a:t>
            </a:r>
          </a:p>
          <a:p>
            <a:r>
              <a:rPr lang="en-US" dirty="0"/>
              <a:t>Imagine image data, input variables are single pixels </a:t>
            </a:r>
          </a:p>
          <a:p>
            <a:r>
              <a:rPr lang="en-US" dirty="0"/>
              <a:t>First layer computes functions of pixels</a:t>
            </a:r>
          </a:p>
          <a:p>
            <a:r>
              <a:rPr lang="en-US" dirty="0"/>
              <a:t>Second layer can computes functions of groups of nearby pixels (edges, lines)</a:t>
            </a:r>
          </a:p>
          <a:p>
            <a:r>
              <a:rPr lang="en-US" dirty="0"/>
              <a:t>Later layers can recognize complex objects </a:t>
            </a:r>
          </a:p>
          <a:p>
            <a:endParaRPr lang="en-US" dirty="0"/>
          </a:p>
        </p:txBody>
      </p:sp>
      <p:sp>
        <p:nvSpPr>
          <p:cNvPr id="3" name="Title 2">
            <a:extLst>
              <a:ext uri="{FF2B5EF4-FFF2-40B4-BE49-F238E27FC236}">
                <a16:creationId xmlns:a16="http://schemas.microsoft.com/office/drawing/2014/main" id="{C2F1DAB3-75E4-CE40-82CF-8AB1408EA32E}"/>
              </a:ext>
            </a:extLst>
          </p:cNvPr>
          <p:cNvSpPr>
            <a:spLocks noGrp="1"/>
          </p:cNvSpPr>
          <p:nvPr>
            <p:ph type="title"/>
          </p:nvPr>
        </p:nvSpPr>
        <p:spPr/>
        <p:txBody>
          <a:bodyPr/>
          <a:lstStyle/>
          <a:p>
            <a:r>
              <a:rPr lang="en-US" dirty="0"/>
              <a:t>Depth</a:t>
            </a:r>
          </a:p>
        </p:txBody>
      </p:sp>
    </p:spTree>
    <p:extLst>
      <p:ext uri="{BB962C8B-B14F-4D97-AF65-F5344CB8AC3E}">
        <p14:creationId xmlns:p14="http://schemas.microsoft.com/office/powerpoint/2010/main" val="1748150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C65FD5-8D03-454F-81AE-7D34A59F4A7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2EEDC2C9-05AB-804C-895B-7C5160773941}"/>
              </a:ext>
            </a:extLst>
          </p:cNvPr>
          <p:cNvSpPr>
            <a:spLocks noGrp="1"/>
          </p:cNvSpPr>
          <p:nvPr>
            <p:ph type="ctrTitle"/>
          </p:nvPr>
        </p:nvSpPr>
        <p:spPr/>
        <p:txBody>
          <a:bodyPr/>
          <a:lstStyle/>
          <a:p>
            <a:endParaRPr lang="en-US"/>
          </a:p>
        </p:txBody>
      </p:sp>
      <p:pic>
        <p:nvPicPr>
          <p:cNvPr id="5" name="slide.url=https://www.polleverywhere.com/free_text_polls/3qd7wqefwOqdnE8PrJqf5">
            <a:extLst>
              <a:ext uri="{FF2B5EF4-FFF2-40B4-BE49-F238E27FC236}">
                <a16:creationId xmlns:a16="http://schemas.microsoft.com/office/drawing/2014/main" id="{DB25D4C6-9FEE-7F4A-84F0-9E365EAC50F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3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go deep?</a:t>
            </a:r>
          </a:p>
        </p:txBody>
      </p:sp>
      <p:pic>
        <p:nvPicPr>
          <p:cNvPr id="5" name="Picture 4"/>
          <p:cNvPicPr>
            <a:picLocks noChangeAspect="1"/>
          </p:cNvPicPr>
          <p:nvPr/>
        </p:nvPicPr>
        <p:blipFill rotWithShape="1">
          <a:blip r:embed="rId3"/>
          <a:srcRect l="18042" t="15459" r="20565" b="9264"/>
          <a:stretch/>
        </p:blipFill>
        <p:spPr>
          <a:xfrm>
            <a:off x="1525302"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65919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Picture</a:t>
            </a:r>
          </a:p>
        </p:txBody>
      </p:sp>
      <p:pic>
        <p:nvPicPr>
          <p:cNvPr id="2050" name="Picture 2" descr="mage result for Deep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302327"/>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04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8437418" cy="1399309"/>
          </a:xfrm>
        </p:spPr>
        <p:txBody>
          <a:bodyPr>
            <a:normAutofit/>
          </a:bodyPr>
          <a:lstStyle/>
          <a:p>
            <a:r>
              <a:rPr lang="en-US" dirty="0"/>
              <a:t>Cascades of Neurons</a:t>
            </a:r>
          </a:p>
        </p:txBody>
      </p:sp>
      <p:pic>
        <p:nvPicPr>
          <p:cNvPr id="3074" name="Picture 2" descr="https://hackernoon.com/hn-images/1*zjzWdMucBfRbkqMzgm2x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18" y="1811104"/>
            <a:ext cx="7259782" cy="406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Inspired by Biological Neurons</a:t>
            </a:r>
          </a:p>
        </p:txBody>
      </p:sp>
      <p:pic>
        <p:nvPicPr>
          <p:cNvPr id="4098" name="Picture 2" descr="mage result for neur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222" y="955963"/>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52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p>
        </p:txBody>
      </p:sp>
      <p:pic>
        <p:nvPicPr>
          <p:cNvPr id="5" name="Picture 4"/>
          <p:cNvPicPr>
            <a:picLocks noChangeAspect="1"/>
          </p:cNvPicPr>
          <p:nvPr/>
        </p:nvPicPr>
        <p:blipFill>
          <a:blip r:embed="rId2"/>
          <a:stretch>
            <a:fillRect/>
          </a:stretch>
        </p:blipFill>
        <p:spPr>
          <a:xfrm>
            <a:off x="577850" y="1854200"/>
            <a:ext cx="7988300" cy="3149600"/>
          </a:xfrm>
          <a:prstGeom prst="rect">
            <a:avLst/>
          </a:prstGeom>
        </p:spPr>
      </p:pic>
    </p:spTree>
    <p:extLst>
      <p:ext uri="{BB962C8B-B14F-4D97-AF65-F5344CB8AC3E}">
        <p14:creationId xmlns:p14="http://schemas.microsoft.com/office/powerpoint/2010/main" val="77712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A computing system made up of simple, interconnected processing elements that process information by their dynamic state response to external inputs</a:t>
            </a:r>
          </a:p>
          <a:p>
            <a:endParaRPr lang="en-US" dirty="0"/>
          </a:p>
          <a:p>
            <a:r>
              <a:rPr lang="en-US" dirty="0"/>
              <a:t>Loosely inspired by neural computation,  hence processing elements are called “neurons”</a:t>
            </a:r>
          </a:p>
          <a:p>
            <a:endParaRPr lang="en-US" dirty="0"/>
          </a:p>
          <a:p>
            <a:r>
              <a:rPr lang="en-US" dirty="0"/>
              <a:t>Trained instead of programmed</a:t>
            </a:r>
          </a:p>
          <a:p>
            <a:endParaRPr lang="en-US" dirty="0"/>
          </a:p>
          <a:p>
            <a:r>
              <a:rPr lang="en-US" dirty="0"/>
              <a:t>Capacity to encode vast array of functions and learn makes them capable of learning complicated functions of inputs amenable to various tasks</a:t>
            </a:r>
          </a:p>
        </p:txBody>
      </p:sp>
      <p:sp>
        <p:nvSpPr>
          <p:cNvPr id="3" name="Title 2"/>
          <p:cNvSpPr>
            <a:spLocks noGrp="1"/>
          </p:cNvSpPr>
          <p:nvPr>
            <p:ph type="title"/>
          </p:nvPr>
        </p:nvSpPr>
        <p:spPr/>
        <p:txBody>
          <a:bodyPr/>
          <a:lstStyle/>
          <a:p>
            <a:r>
              <a:rPr lang="en-US" dirty="0"/>
              <a:t>Artificial Neural Networks</a:t>
            </a:r>
          </a:p>
        </p:txBody>
      </p:sp>
    </p:spTree>
    <p:extLst>
      <p:ext uri="{BB962C8B-B14F-4D97-AF65-F5344CB8AC3E}">
        <p14:creationId xmlns:p14="http://schemas.microsoft.com/office/powerpoint/2010/main" val="1650210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2816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8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8819" y="2731746"/>
                <a:ext cx="8821356" cy="3783354"/>
              </a:xfrm>
              <a:blipFill rotWithShape="0">
                <a:blip r:embed="rId3"/>
                <a:stretch>
                  <a:fillRect l="-1244" t="-25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1945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2800350"/>
                <a:ext cx="8821356" cy="3552825"/>
              </a:xfrm>
              <a:blipFill rotWithShape="0">
                <a:blip r:embed="rId2"/>
                <a:stretch>
                  <a:fillRect l="-1037" t="-2401"/>
                </a:stretch>
              </a:blipFill>
            </p:spPr>
            <p:txBody>
              <a:bodyPr/>
              <a:lstStyle/>
              <a:p>
                <a:r>
                  <a:rPr lang="en-US">
                    <a:noFill/>
                  </a:rPr>
                  <a:t> </a:t>
                </a:r>
              </a:p>
            </p:txBody>
          </p:sp>
        </mc:Fallback>
      </mc:AlternateContent>
      <p:pic>
        <p:nvPicPr>
          <p:cNvPr id="4"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0088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1" dirty="0"/>
                  <a:t>)</a:t>
                </a: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b="1" dirty="0"/>
                  <a:t>)</a:t>
                </a:r>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244" t="-1780" b="-8899"/>
                </a:stretch>
              </a:blipFill>
            </p:spPr>
            <p:txBody>
              <a:bodyPr/>
              <a:lstStyle/>
              <a:p>
                <a:r>
                  <a:rPr lang="en-US">
                    <a:noFill/>
                  </a:rPr>
                  <a:t> </a:t>
                </a:r>
              </a:p>
            </p:txBody>
          </p:sp>
        </mc:Fallback>
      </mc:AlternateContent>
    </p:spTree>
    <p:extLst>
      <p:ext uri="{BB962C8B-B14F-4D97-AF65-F5344CB8AC3E}">
        <p14:creationId xmlns:p14="http://schemas.microsoft.com/office/powerpoint/2010/main" val="402089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497710" y="1595587"/>
            <a:ext cx="8185819" cy="2736900"/>
          </a:xfrm>
          <a:prstGeom prst="rect">
            <a:avLst/>
          </a:prstGeom>
        </p:spPr>
        <p:txBody>
          <a:bodyPr spcFirstLastPara="1" wrap="square" lIns="91425" tIns="91425" rIns="91425" bIns="91425" anchor="b"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Recap of Clustering, Trajectories, Gene relationships</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7657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=3</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=1</m:t>
                    </m:r>
                  </m:oMath>
                </a14:m>
                <a:r>
                  <a:rPr lang="en-US" dirty="0"/>
                  <a:t>)</a:t>
                </a:r>
                <a:endParaRPr lang="en-US" b="1" dirty="0"/>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037" t="-1557" r="-1520" b="-779"/>
                </a:stretch>
              </a:blipFill>
            </p:spPr>
            <p:txBody>
              <a:bodyPr/>
              <a:lstStyle/>
              <a:p>
                <a:r>
                  <a:rPr lang="en-US">
                    <a:noFill/>
                  </a:rPr>
                  <a:t> </a:t>
                </a:r>
              </a:p>
            </p:txBody>
          </p:sp>
        </mc:Fallback>
      </mc:AlternateContent>
    </p:spTree>
    <p:extLst>
      <p:ext uri="{BB962C8B-B14F-4D97-AF65-F5344CB8AC3E}">
        <p14:creationId xmlns:p14="http://schemas.microsoft.com/office/powerpoint/2010/main" val="1306147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1328796" y="2630486"/>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4127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23824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83579"/>
              </a:xfrm>
              <a:blipFill rotWithShape="0">
                <a:blip r:embed="rId3"/>
                <a:stretch>
                  <a:fillRect l="-1244" b="-17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118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r>
              <a:rPr lang="en-US" dirty="0"/>
              <a:t>Bitwise addition:</a:t>
            </a:r>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5990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pic>
        <p:nvPicPr>
          <p:cNvPr id="4" name="Picture 3"/>
          <p:cNvPicPr>
            <a:picLocks noChangeAspect="1"/>
          </p:cNvPicPr>
          <p:nvPr/>
        </p:nvPicPr>
        <p:blipFill>
          <a:blip r:embed="rId2"/>
          <a:stretch>
            <a:fillRect/>
          </a:stretch>
        </p:blipFill>
        <p:spPr>
          <a:xfrm>
            <a:off x="1204856" y="3758029"/>
            <a:ext cx="4976009" cy="2541319"/>
          </a:xfrm>
          <a:prstGeom prst="rect">
            <a:avLst/>
          </a:prstGeom>
        </p:spPr>
      </p:pic>
    </p:spTree>
    <p:extLst>
      <p:ext uri="{BB962C8B-B14F-4D97-AF65-F5344CB8AC3E}">
        <p14:creationId xmlns:p14="http://schemas.microsoft.com/office/powerpoint/2010/main" val="583943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p>
        </p:txBody>
      </p:sp>
      <p:pic>
        <p:nvPicPr>
          <p:cNvPr id="4" name="Picture 3"/>
          <p:cNvPicPr>
            <a:picLocks noChangeAspect="1"/>
          </p:cNvPicPr>
          <p:nvPr/>
        </p:nvPicPr>
        <p:blipFill>
          <a:blip r:embed="rId2"/>
          <a:stretch>
            <a:fillRect/>
          </a:stretch>
        </p:blipFill>
        <p:spPr>
          <a:xfrm>
            <a:off x="1295400" y="1454150"/>
            <a:ext cx="5073127" cy="3057640"/>
          </a:xfrm>
          <a:prstGeom prst="rect">
            <a:avLst/>
          </a:prstGeom>
        </p:spPr>
      </p:pic>
      <p:pic>
        <p:nvPicPr>
          <p:cNvPr id="5" name="Picture 4"/>
          <p:cNvPicPr>
            <a:picLocks noChangeAspect="1"/>
          </p:cNvPicPr>
          <p:nvPr/>
        </p:nvPicPr>
        <p:blipFill>
          <a:blip r:embed="rId3"/>
          <a:stretch>
            <a:fillRect/>
          </a:stretch>
        </p:blipFill>
        <p:spPr>
          <a:xfrm>
            <a:off x="5183991" y="4511790"/>
            <a:ext cx="3035300" cy="1041400"/>
          </a:xfrm>
          <a:prstGeom prst="rect">
            <a:avLst/>
          </a:prstGeom>
        </p:spPr>
      </p:pic>
      <p:pic>
        <p:nvPicPr>
          <p:cNvPr id="6" name="Picture 5"/>
          <p:cNvPicPr>
            <a:picLocks noChangeAspect="1"/>
          </p:cNvPicPr>
          <p:nvPr/>
        </p:nvPicPr>
        <p:blipFill>
          <a:blip r:embed="rId4"/>
          <a:stretch>
            <a:fillRect/>
          </a:stretch>
        </p:blipFill>
        <p:spPr>
          <a:xfrm>
            <a:off x="1295400" y="4089851"/>
            <a:ext cx="4406900" cy="2095500"/>
          </a:xfrm>
          <a:prstGeom prst="rect">
            <a:avLst/>
          </a:prstGeom>
        </p:spPr>
      </p:pic>
    </p:spTree>
    <p:extLst>
      <p:ext uri="{BB962C8B-B14F-4D97-AF65-F5344CB8AC3E}">
        <p14:creationId xmlns:p14="http://schemas.microsoft.com/office/powerpoint/2010/main" val="11291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p>
        </p:txBody>
      </p:sp>
      <p:pic>
        <p:nvPicPr>
          <p:cNvPr id="4" name="Picture 3"/>
          <p:cNvPicPr>
            <a:picLocks noChangeAspect="1"/>
          </p:cNvPicPr>
          <p:nvPr/>
        </p:nvPicPr>
        <p:blipFill>
          <a:blip r:embed="rId2"/>
          <a:stretch>
            <a:fillRect/>
          </a:stretch>
        </p:blipFill>
        <p:spPr>
          <a:xfrm>
            <a:off x="640752" y="1657051"/>
            <a:ext cx="6743700" cy="2984500"/>
          </a:xfrm>
          <a:prstGeom prst="rect">
            <a:avLst/>
          </a:prstGeom>
        </p:spPr>
      </p:pic>
    </p:spTree>
    <p:extLst>
      <p:ext uri="{BB962C8B-B14F-4D97-AF65-F5344CB8AC3E}">
        <p14:creationId xmlns:p14="http://schemas.microsoft.com/office/powerpoint/2010/main" val="1519440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endParaRPr lang="en-US" dirty="0"/>
          </a:p>
          <a:p>
            <a:endParaRPr lang="en-US" dirty="0"/>
          </a:p>
        </p:txBody>
      </p:sp>
      <p:sp>
        <p:nvSpPr>
          <p:cNvPr id="3" name="Title 2"/>
          <p:cNvSpPr>
            <a:spLocks noGrp="1"/>
          </p:cNvSpPr>
          <p:nvPr>
            <p:ph type="title"/>
          </p:nvPr>
        </p:nvSpPr>
        <p:spPr/>
        <p:txBody>
          <a:bodyPr/>
          <a:lstStyle/>
          <a:p>
            <a:r>
              <a:rPr lang="en-US" dirty="0"/>
              <a:t>Differentiable Computing</a:t>
            </a:r>
          </a:p>
        </p:txBody>
      </p:sp>
      <p:pic>
        <p:nvPicPr>
          <p:cNvPr id="4" name="Picture 3"/>
          <p:cNvPicPr>
            <a:picLocks noChangeAspect="1"/>
          </p:cNvPicPr>
          <p:nvPr/>
        </p:nvPicPr>
        <p:blipFill rotWithShape="1">
          <a:blip r:embed="rId3"/>
          <a:srcRect l="17291" t="25145" r="19479" b="9418"/>
          <a:stretch/>
        </p:blipFill>
        <p:spPr>
          <a:xfrm>
            <a:off x="1661811" y="3159219"/>
            <a:ext cx="5914421" cy="3283624"/>
          </a:xfrm>
          <a:prstGeom prst="rect">
            <a:avLst/>
          </a:prstGeom>
        </p:spPr>
      </p:pic>
    </p:spTree>
    <p:extLst>
      <p:ext uri="{BB962C8B-B14F-4D97-AF65-F5344CB8AC3E}">
        <p14:creationId xmlns:p14="http://schemas.microsoft.com/office/powerpoint/2010/main" val="389141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2" y="20762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5158" y="5346551"/>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a:t>
            </a:r>
            <a:r>
              <a:rPr lang="en-US" dirty="0" err="1"/>
              <a:t>separability</a:t>
            </a:r>
            <a:endParaRPr lang="en-US" dirty="0"/>
          </a:p>
        </p:txBody>
      </p:sp>
    </p:spTree>
    <p:extLst>
      <p:ext uri="{BB962C8B-B14F-4D97-AF65-F5344CB8AC3E}">
        <p14:creationId xmlns:p14="http://schemas.microsoft.com/office/powerpoint/2010/main" val="173335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6AD7F9-9AF7-4546-B004-B3B4A703C5C9}"/>
              </a:ext>
            </a:extLst>
          </p:cNvPr>
          <p:cNvPicPr>
            <a:picLocks noGrp="1" noChangeAspect="1"/>
          </p:cNvPicPr>
          <p:nvPr>
            <p:ph idx="4294967295"/>
          </p:nvPr>
        </p:nvPicPr>
        <p:blipFill>
          <a:blip r:embed="rId2"/>
          <a:stretch>
            <a:fillRect/>
          </a:stretch>
        </p:blipFill>
        <p:spPr>
          <a:xfrm>
            <a:off x="2051211" y="65162"/>
            <a:ext cx="5041578" cy="6727676"/>
          </a:xfrm>
          <a:prstGeom prst="rect">
            <a:avLst/>
          </a:prstGeom>
        </p:spPr>
      </p:pic>
      <p:sp>
        <p:nvSpPr>
          <p:cNvPr id="5" name="TextBox 4">
            <a:extLst>
              <a:ext uri="{FF2B5EF4-FFF2-40B4-BE49-F238E27FC236}">
                <a16:creationId xmlns:a16="http://schemas.microsoft.com/office/drawing/2014/main" id="{FDD0B57D-46A4-0343-A6F9-9A9119822546}"/>
              </a:ext>
            </a:extLst>
          </p:cNvPr>
          <p:cNvSpPr txBox="1"/>
          <p:nvPr/>
        </p:nvSpPr>
        <p:spPr>
          <a:xfrm>
            <a:off x="60381" y="6450227"/>
            <a:ext cx="189026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Kleinberg (2002)</a:t>
            </a:r>
          </a:p>
        </p:txBody>
      </p:sp>
    </p:spTree>
    <p:extLst>
      <p:ext uri="{BB962C8B-B14F-4D97-AF65-F5344CB8AC3E}">
        <p14:creationId xmlns:p14="http://schemas.microsoft.com/office/powerpoint/2010/main" val="2784631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Representations matter</a:t>
            </a:r>
          </a:p>
        </p:txBody>
      </p:sp>
      <p:pic>
        <p:nvPicPr>
          <p:cNvPr id="4" name="Picture 3"/>
          <p:cNvPicPr>
            <a:picLocks noChangeAspect="1"/>
          </p:cNvPicPr>
          <p:nvPr/>
        </p:nvPicPr>
        <p:blipFill rotWithShape="1">
          <a:blip r:embed="rId3"/>
          <a:srcRect l="11945" t="15151" r="14257" b="19486"/>
          <a:stretch/>
        </p:blipFill>
        <p:spPr>
          <a:xfrm>
            <a:off x="656622" y="1678932"/>
            <a:ext cx="7924800" cy="4763911"/>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142577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p>
          <a:p>
            <a:pPr marL="0" indent="0">
              <a:buNone/>
            </a:pPr>
            <a:r>
              <a:rPr lang="en-US" dirty="0"/>
              <a:t>4. Early </a:t>
            </a:r>
            <a:r>
              <a:rPr lang="en-US" dirty="0" err="1"/>
              <a:t>backpropagation</a:t>
            </a:r>
            <a:r>
              <a:rPr lang="en-US" dirty="0"/>
              <a:t> network</a:t>
            </a:r>
          </a:p>
          <a:p>
            <a:pPr marL="0" indent="0">
              <a:buNone/>
            </a:pPr>
            <a:r>
              <a:rPr lang="en-US" dirty="0"/>
              <a:t>6. MLP for speech recognition (</a:t>
            </a:r>
            <a:r>
              <a:rPr lang="en-US" dirty="0" err="1"/>
              <a:t>Bengio</a:t>
            </a:r>
            <a:r>
              <a:rPr lang="en-US" dirty="0"/>
              <a:t> et al, 1991)</a:t>
            </a:r>
          </a:p>
          <a:p>
            <a:pPr marL="519113" indent="-519113">
              <a:buNone/>
            </a:pPr>
            <a:r>
              <a:rPr lang="en-US" dirty="0"/>
              <a:t>11. GPU-accelerated convolutional network (</a:t>
            </a:r>
            <a:r>
              <a:rPr lang="en-US" dirty="0" err="1"/>
              <a:t>Challeapilla</a:t>
            </a:r>
            <a:r>
              <a:rPr lang="en-US" dirty="0"/>
              <a:t> et al., 2006)</a:t>
            </a:r>
          </a:p>
          <a:p>
            <a:pPr marL="0" indent="0">
              <a:buNone/>
            </a:pPr>
            <a:r>
              <a:rPr lang="en-US" dirty="0"/>
              <a:t>20. </a:t>
            </a:r>
            <a:r>
              <a:rPr lang="en-US" dirty="0" err="1"/>
              <a:t>GoogLeNet</a:t>
            </a:r>
            <a:r>
              <a:rPr lang="en-US" dirty="0"/>
              <a:t> (</a:t>
            </a:r>
            <a:r>
              <a:rPr lang="en-US" dirty="0" err="1"/>
              <a:t>Szegedy</a:t>
            </a:r>
            <a:r>
              <a:rPr lang="en-US" dirty="0"/>
              <a:t> et al., 2014a)</a:t>
            </a:r>
          </a:p>
        </p:txBody>
      </p:sp>
      <p:sp>
        <p:nvSpPr>
          <p:cNvPr id="3" name="Title 2"/>
          <p:cNvSpPr>
            <a:spLocks noGrp="1"/>
          </p:cNvSpPr>
          <p:nvPr>
            <p:ph type="title"/>
          </p:nvPr>
        </p:nvSpPr>
        <p:spPr/>
        <p:txBody>
          <a:bodyPr/>
          <a:lstStyle/>
          <a:p>
            <a:r>
              <a:rPr lang="en-US" dirty="0"/>
              <a:t>Increasing # of neurons</a:t>
            </a:r>
          </a:p>
        </p:txBody>
      </p:sp>
      <p:pic>
        <p:nvPicPr>
          <p:cNvPr id="4" name="Picture 3"/>
          <p:cNvPicPr>
            <a:picLocks noChangeAspect="1"/>
          </p:cNvPicPr>
          <p:nvPr/>
        </p:nvPicPr>
        <p:blipFill rotWithShape="1">
          <a:blip r:embed="rId3"/>
          <a:srcRect l="9568" t="30163" r="9568" b="11695"/>
          <a:stretch/>
        </p:blipFill>
        <p:spPr>
          <a:xfrm>
            <a:off x="902806" y="798991"/>
            <a:ext cx="7432431" cy="3627026"/>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156165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280798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1661811" y="2740930"/>
            <a:ext cx="5914421" cy="3283624"/>
          </a:xfrm>
          <a:prstGeom prst="rect">
            <a:avLst/>
          </a:prstGeom>
        </p:spPr>
      </p:pic>
    </p:spTree>
    <p:extLst>
      <p:ext uri="{BB962C8B-B14F-4D97-AF65-F5344CB8AC3E}">
        <p14:creationId xmlns:p14="http://schemas.microsoft.com/office/powerpoint/2010/main" val="419294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F57C2-6E8F-B944-92F1-005DF5C75DB2}"/>
              </a:ext>
            </a:extLst>
          </p:cNvPr>
          <p:cNvSpPr>
            <a:spLocks noGrp="1"/>
          </p:cNvSpPr>
          <p:nvPr>
            <p:ph type="title"/>
          </p:nvPr>
        </p:nvSpPr>
        <p:spPr>
          <a:xfrm>
            <a:off x="0" y="3023118"/>
            <a:ext cx="8391644" cy="798991"/>
          </a:xfrm>
        </p:spPr>
        <p:txBody>
          <a:bodyPr/>
          <a:lstStyle/>
          <a:p>
            <a:r>
              <a:rPr lang="en-US" dirty="0"/>
              <a:t>Training Neural Networks </a:t>
            </a:r>
          </a:p>
        </p:txBody>
      </p:sp>
    </p:spTree>
    <p:extLst>
      <p:ext uri="{BB962C8B-B14F-4D97-AF65-F5344CB8AC3E}">
        <p14:creationId xmlns:p14="http://schemas.microsoft.com/office/powerpoint/2010/main" val="881024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2644" y="1587385"/>
            <a:ext cx="8821356" cy="5112092"/>
          </a:xfrm>
        </p:spPr>
        <p:txBody>
          <a:bodyPr>
            <a:normAutofit/>
          </a:bodyPr>
          <a:lstStyle/>
          <a:p>
            <a:r>
              <a:rPr lang="en-US" dirty="0"/>
              <a:t>Learning where there are training data with labels </a:t>
            </a:r>
          </a:p>
          <a:p>
            <a:r>
              <a:rPr lang="en-US" dirty="0"/>
              <a:t>Two major types of supervised learning tasks</a:t>
            </a:r>
          </a:p>
          <a:p>
            <a:pPr lvl="1"/>
            <a:r>
              <a:rPr lang="en-US" dirty="0"/>
              <a:t>Regression tasks</a:t>
            </a:r>
          </a:p>
          <a:p>
            <a:pPr lvl="1"/>
            <a:r>
              <a:rPr lang="en-US" dirty="0"/>
              <a:t>Classification tasks</a:t>
            </a:r>
          </a:p>
          <a:p>
            <a:r>
              <a:rPr lang="en-US" dirty="0"/>
              <a:t>Classification tasks have discrete labels</a:t>
            </a:r>
          </a:p>
          <a:p>
            <a:pPr lvl="1"/>
            <a:r>
              <a:rPr lang="en-US" dirty="0"/>
              <a:t>Ex: Digit type classification</a:t>
            </a:r>
          </a:p>
          <a:p>
            <a:r>
              <a:rPr lang="en-US" dirty="0"/>
              <a:t>Regression tasks have continuous labels </a:t>
            </a:r>
          </a:p>
          <a:p>
            <a:pPr lvl="1"/>
            <a:r>
              <a:rPr lang="en-US" dirty="0"/>
              <a:t>Ex: Linear regression </a:t>
            </a:r>
          </a:p>
        </p:txBody>
      </p:sp>
      <p:sp>
        <p:nvSpPr>
          <p:cNvPr id="3" name="Title 2"/>
          <p:cNvSpPr>
            <a:spLocks noGrp="1"/>
          </p:cNvSpPr>
          <p:nvPr>
            <p:ph type="title"/>
          </p:nvPr>
        </p:nvSpPr>
        <p:spPr>
          <a:xfrm>
            <a:off x="0" y="335902"/>
            <a:ext cx="8391644" cy="798991"/>
          </a:xfrm>
        </p:spPr>
        <p:txBody>
          <a:bodyPr>
            <a:normAutofit fontScale="90000"/>
          </a:bodyPr>
          <a:lstStyle/>
          <a:p>
            <a:r>
              <a:rPr lang="en-US" dirty="0"/>
              <a:t>Review: Supervised Machine Learning</a:t>
            </a:r>
          </a:p>
        </p:txBody>
      </p:sp>
    </p:spTree>
    <p:extLst>
      <p:ext uri="{BB962C8B-B14F-4D97-AF65-F5344CB8AC3E}">
        <p14:creationId xmlns:p14="http://schemas.microsoft.com/office/powerpoint/2010/main" val="4260074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 computer program is said to learn from </a:t>
                </a:r>
                <a:r>
                  <a:rPr lang="en-US" u="sng" dirty="0"/>
                  <a:t>experience</a:t>
                </a:r>
                <a:r>
                  <a:rPr lang="en-US" dirty="0"/>
                  <a:t> </a:t>
                </a:r>
                <a14:m>
                  <m:oMath xmlns:m="http://schemas.openxmlformats.org/officeDocument/2006/math">
                    <m:r>
                      <a:rPr lang="en-US" i="1">
                        <a:latin typeface="Cambria Math" panose="02040503050406030204" pitchFamily="18" charset="0"/>
                      </a:rPr>
                      <m:t>𝐸</m:t>
                    </m:r>
                  </m:oMath>
                </a14:m>
                <a:r>
                  <a:rPr lang="en-US" dirty="0"/>
                  <a:t> with respect to some class of </a:t>
                </a:r>
                <a:r>
                  <a:rPr lang="en-US" u="sng" dirty="0"/>
                  <a:t>tasks</a:t>
                </a:r>
                <a:r>
                  <a:rPr lang="en-US" dirty="0"/>
                  <a:t> </a:t>
                </a:r>
                <a14:m>
                  <m:oMath xmlns:m="http://schemas.openxmlformats.org/officeDocument/2006/math">
                    <m:r>
                      <a:rPr lang="en-US" i="1">
                        <a:latin typeface="Cambria Math" panose="02040503050406030204" pitchFamily="18" charset="0"/>
                      </a:rPr>
                      <m:t>𝑇</m:t>
                    </m:r>
                  </m:oMath>
                </a14:m>
                <a:r>
                  <a:rPr lang="en-US" dirty="0"/>
                  <a:t> and </a:t>
                </a:r>
                <a:r>
                  <a:rPr lang="en-US" u="sng" dirty="0"/>
                  <a:t>performance measure</a:t>
                </a:r>
                <a:r>
                  <a:rPr lang="en-US" dirty="0"/>
                  <a:t> </a:t>
                </a:r>
                <a14:m>
                  <m:oMath xmlns:m="http://schemas.openxmlformats.org/officeDocument/2006/math">
                    <m:r>
                      <a:rPr lang="en-US" i="1">
                        <a:latin typeface="Cambria Math" panose="02040503050406030204" pitchFamily="18" charset="0"/>
                      </a:rPr>
                      <m:t>𝑃</m:t>
                    </m:r>
                  </m:oMath>
                </a14:m>
                <a:r>
                  <a:rPr lang="en-US" dirty="0"/>
                  <a:t>, if its performance at tasks in </a:t>
                </a:r>
                <a14:m>
                  <m:oMath xmlns:m="http://schemas.openxmlformats.org/officeDocument/2006/math">
                    <m:r>
                      <a:rPr lang="en-US" i="1">
                        <a:latin typeface="Cambria Math" panose="02040503050406030204" pitchFamily="18" charset="0"/>
                      </a:rPr>
                      <m:t>𝑇</m:t>
                    </m:r>
                  </m:oMath>
                </a14:m>
                <a:r>
                  <a:rPr lang="en-US" dirty="0"/>
                  <a:t>, as measured by </a:t>
                </a:r>
                <a14:m>
                  <m:oMath xmlns:m="http://schemas.openxmlformats.org/officeDocument/2006/math">
                    <m:r>
                      <a:rPr lang="en-US" i="1">
                        <a:latin typeface="Cambria Math" panose="02040503050406030204" pitchFamily="18" charset="0"/>
                      </a:rPr>
                      <m:t>𝑃</m:t>
                    </m:r>
                  </m:oMath>
                </a14:m>
                <a:r>
                  <a:rPr lang="en-US" dirty="0"/>
                  <a:t>, improves with experience </a:t>
                </a:r>
                <a14:m>
                  <m:oMath xmlns:m="http://schemas.openxmlformats.org/officeDocument/2006/math">
                    <m:r>
                      <a:rPr lang="en-US" i="1">
                        <a:latin typeface="Cambria Math" panose="02040503050406030204" pitchFamily="18" charset="0"/>
                      </a:rPr>
                      <m:t>𝐸</m:t>
                    </m:r>
                  </m:oMath>
                </a14:m>
                <a:endParaRPr lang="en-US" dirty="0"/>
              </a:p>
              <a:p>
                <a:r>
                  <a:rPr lang="en-US" dirty="0"/>
                  <a:t>Usually in machine learning you pick a model f with parameters w </a:t>
                </a:r>
              </a:p>
              <a:p>
                <a:r>
                  <a:rPr lang="en-US" dirty="0"/>
                  <a:t>These problems </a:t>
                </a:r>
                <a:r>
                  <a:rPr lang="en-US" b="1" dirty="0"/>
                  <a:t>Optimize </a:t>
                </a:r>
                <a:r>
                  <a:rPr lang="en-US" dirty="0"/>
                  <a:t>w such that the training data is best fit,  this fit is measured using some loss function L</a:t>
                </a:r>
              </a:p>
              <a:p>
                <a:pPr lvl="1"/>
                <a:r>
                  <a:rPr lang="en-US" b="1" dirty="0"/>
                  <a:t>Some types of optimization can be solved analytically!</a:t>
                </a:r>
              </a:p>
              <a:p>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41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Model Parameter Optimization</a:t>
            </a:r>
          </a:p>
        </p:txBody>
      </p:sp>
    </p:spTree>
    <p:extLst>
      <p:ext uri="{BB962C8B-B14F-4D97-AF65-F5344CB8AC3E}">
        <p14:creationId xmlns:p14="http://schemas.microsoft.com/office/powerpoint/2010/main" val="850768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Cost function</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𝐶</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cost: </a:t>
                </a:r>
                <a14:m>
                  <m:oMath xmlns:m="http://schemas.openxmlformats.org/officeDocument/2006/math">
                    <m:r>
                      <a:rPr lang="en-US" b="0" i="1" smtClean="0">
                        <a:latin typeface="Cambria Math" panose="02040503050406030204" pitchFamily="18" charset="0"/>
                      </a:rPr>
                      <m:t>𝐶</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11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Cost functions</a:t>
            </a:r>
          </a:p>
        </p:txBody>
      </p:sp>
    </p:spTree>
    <p:extLst>
      <p:ext uri="{BB962C8B-B14F-4D97-AF65-F5344CB8AC3E}">
        <p14:creationId xmlns:p14="http://schemas.microsoft.com/office/powerpoint/2010/main" val="2647320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875318" y="1361516"/>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4504949"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903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300625" y="5599134"/>
            <a:ext cx="8663975" cy="646331"/>
          </a:xfrm>
          <a:prstGeom prst="rect">
            <a:avLst/>
          </a:prstGeom>
          <a:noFill/>
        </p:spPr>
        <p:txBody>
          <a:bodyPr wrap="none" rtlCol="0">
            <a:spAutoFit/>
          </a:bodyPr>
          <a:lstStyle/>
          <a:p>
            <a:r>
              <a:rPr lang="en-US" dirty="0"/>
              <a:t>Convex cost functions can be solved by differentiation, at the point where cost is minimum</a:t>
            </a:r>
          </a:p>
          <a:p>
            <a:r>
              <a:rPr lang="en-US" dirty="0"/>
              <a:t>the derivative </a:t>
            </a:r>
            <a:r>
              <a:rPr lang="en-US" dirty="0" err="1"/>
              <a:t>wrt</a:t>
            </a:r>
            <a:r>
              <a:rPr lang="en-US" dirty="0"/>
              <a:t> to parameters should be 0!</a:t>
            </a:r>
          </a:p>
        </p:txBody>
      </p:sp>
    </p:spTree>
    <p:extLst>
      <p:ext uri="{BB962C8B-B14F-4D97-AF65-F5344CB8AC3E}">
        <p14:creationId xmlns:p14="http://schemas.microsoft.com/office/powerpoint/2010/main" val="290609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We want to fit a linear function to dataset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d>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𝒘</m:t>
                        </m:r>
                      </m:e>
                      <m:sup>
                        <m:r>
                          <a:rPr lang="en-US" b="0" i="1" dirty="0" smtClean="0">
                            <a:latin typeface="Cambria Math" panose="02040503050406030204" pitchFamily="18" charset="0"/>
                          </a:rPr>
                          <m:t>𝑇</m:t>
                        </m:r>
                      </m:sup>
                    </m:sSup>
                    <m:r>
                      <a:rPr lang="en-US" b="1" i="1" dirty="0">
                        <a:latin typeface="Cambria Math" panose="02040503050406030204" pitchFamily="18" charset="0"/>
                      </a:rPr>
                      <m:t>𝒙</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0</m:t>
                        </m:r>
                      </m:sub>
                    </m:sSub>
                  </m:oMath>
                </a14:m>
                <a:endParaRPr lang="en-US" dirty="0"/>
              </a:p>
              <a:p>
                <a:r>
                  <a:rPr lang="en-US" dirty="0"/>
                  <a:t>How do we determine </a:t>
                </a:r>
                <a14:m>
                  <m:oMath xmlns:m="http://schemas.openxmlformats.org/officeDocument/2006/math">
                    <m:r>
                      <a:rPr lang="en-US" b="1" i="1" smtClean="0">
                        <a:latin typeface="Cambria Math" panose="02040503050406030204" pitchFamily="18" charset="0"/>
                      </a:rPr>
                      <m:t>𝒘</m:t>
                    </m:r>
                  </m:oMath>
                </a14:m>
                <a:r>
                  <a:rPr lang="en-US" dirty="0"/>
                  <a:t>?</a:t>
                </a:r>
              </a:p>
              <a:p>
                <a:r>
                  <a:rPr lang="en-US" dirty="0"/>
                  <a:t>Based on optimizing for the performance measure </a:t>
                </a:r>
                <a14:m>
                  <m:oMath xmlns:m="http://schemas.openxmlformats.org/officeDocument/2006/math">
                    <m:r>
                      <a:rPr lang="en-US" b="0" i="1" smtClean="0">
                        <a:latin typeface="Cambria Math" panose="02040503050406030204" pitchFamily="18" charset="0"/>
                      </a:rPr>
                      <m:t>𝑃</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49" t="-199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Ex: Linear Regression</a:t>
            </a:r>
          </a:p>
        </p:txBody>
      </p:sp>
    </p:spTree>
    <p:extLst>
      <p:ext uri="{BB962C8B-B14F-4D97-AF65-F5344CB8AC3E}">
        <p14:creationId xmlns:p14="http://schemas.microsoft.com/office/powerpoint/2010/main" val="35444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n animal&#10;&#10;Description automatically generated">
            <a:extLst>
              <a:ext uri="{FF2B5EF4-FFF2-40B4-BE49-F238E27FC236}">
                <a16:creationId xmlns:a16="http://schemas.microsoft.com/office/drawing/2014/main" id="{FF46BAB3-1240-1647-BEB0-358E890F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60" y="824250"/>
            <a:ext cx="6633077" cy="6633077"/>
          </a:xfrm>
          <a:prstGeom prst="rect">
            <a:avLst/>
          </a:prstGeom>
        </p:spPr>
      </p:pic>
      <p:sp>
        <p:nvSpPr>
          <p:cNvPr id="2" name="TextBox 1">
            <a:extLst>
              <a:ext uri="{FF2B5EF4-FFF2-40B4-BE49-F238E27FC236}">
                <a16:creationId xmlns:a16="http://schemas.microsoft.com/office/drawing/2014/main" id="{CC90750D-0C65-CD40-8915-2CFF30FA4EFB}"/>
              </a:ext>
            </a:extLst>
          </p:cNvPr>
          <p:cNvSpPr txBox="1"/>
          <p:nvPr/>
        </p:nvSpPr>
        <p:spPr>
          <a:xfrm>
            <a:off x="792866" y="92599"/>
            <a:ext cx="7558268"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RNA velocity assists selection of root cell and endpoints</a:t>
            </a:r>
          </a:p>
        </p:txBody>
      </p:sp>
      <p:pic>
        <p:nvPicPr>
          <p:cNvPr id="6" name="Picture 5" descr="A screenshot of a map&#10;&#10;Description automatically generated">
            <a:extLst>
              <a:ext uri="{FF2B5EF4-FFF2-40B4-BE49-F238E27FC236}">
                <a16:creationId xmlns:a16="http://schemas.microsoft.com/office/drawing/2014/main" id="{FDE1289F-3B34-CB46-90EA-636A14CBC41F}"/>
              </a:ext>
            </a:extLst>
          </p:cNvPr>
          <p:cNvPicPr>
            <a:picLocks noChangeAspect="1"/>
          </p:cNvPicPr>
          <p:nvPr/>
        </p:nvPicPr>
        <p:blipFill rotWithShape="1">
          <a:blip r:embed="rId3">
            <a:extLst>
              <a:ext uri="{28A0092B-C50C-407E-A947-70E740481C1C}">
                <a14:useLocalDpi xmlns:a14="http://schemas.microsoft.com/office/drawing/2010/main" val="0"/>
              </a:ext>
            </a:extLst>
          </a:blip>
          <a:srcRect l="12662"/>
          <a:stretch/>
        </p:blipFill>
        <p:spPr>
          <a:xfrm>
            <a:off x="5344732" y="3957932"/>
            <a:ext cx="3799268" cy="2900068"/>
          </a:xfrm>
          <a:prstGeom prst="rect">
            <a:avLst/>
          </a:prstGeom>
        </p:spPr>
      </p:pic>
    </p:spTree>
    <p:extLst>
      <p:ext uri="{BB962C8B-B14F-4D97-AF65-F5344CB8AC3E}">
        <p14:creationId xmlns:p14="http://schemas.microsoft.com/office/powerpoint/2010/main" val="3231210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18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4207671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1778537"/>
              </a:xfrm>
            </p:spPr>
            <p:txBody>
              <a:bodyPr>
                <a:normAutofit fontScale="62500" lnSpcReduction="20000"/>
              </a:bodyPr>
              <a:lstStyle/>
              <a:p>
                <a:pPr marL="342900" lvl="1" indent="-342900">
                  <a:spcBef>
                    <a:spcPts val="1000"/>
                  </a:spcBef>
                </a:pPr>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1778537"/>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Mean squared error cost</a:t>
            </a:r>
          </a:p>
        </p:txBody>
      </p:sp>
      <p:pic>
        <p:nvPicPr>
          <p:cNvPr id="4" name="Picture 3"/>
          <p:cNvPicPr>
            <a:picLocks noChangeAspect="1"/>
          </p:cNvPicPr>
          <p:nvPr/>
        </p:nvPicPr>
        <p:blipFill>
          <a:blip r:embed="rId3"/>
          <a:stretch>
            <a:fillRect/>
          </a:stretch>
        </p:blipFill>
        <p:spPr>
          <a:xfrm>
            <a:off x="0" y="2398290"/>
            <a:ext cx="9144000" cy="1986157"/>
          </a:xfrm>
          <a:prstGeom prst="rect">
            <a:avLst/>
          </a:prstGeom>
        </p:spPr>
      </p:pic>
      <p:sp>
        <p:nvSpPr>
          <p:cNvPr id="5" name="TextBox 4"/>
          <p:cNvSpPr txBox="1"/>
          <p:nvPr/>
        </p:nvSpPr>
        <p:spPr>
          <a:xfrm>
            <a:off x="0" y="2132410"/>
            <a:ext cx="1023935" cy="369332"/>
          </a:xfrm>
          <a:prstGeom prst="rect">
            <a:avLst/>
          </a:prstGeom>
          <a:noFill/>
        </p:spPr>
        <p:txBody>
          <a:bodyPr wrap="none" rtlCol="0">
            <a:spAutoFit/>
          </a:bodyPr>
          <a:lstStyle/>
          <a:p>
            <a:r>
              <a:rPr lang="en-US" dirty="0"/>
              <a:t>Rewrite: </a:t>
            </a:r>
          </a:p>
        </p:txBody>
      </p:sp>
      <p:pic>
        <p:nvPicPr>
          <p:cNvPr id="6" name="Picture 5"/>
          <p:cNvPicPr>
            <a:picLocks noChangeAspect="1"/>
          </p:cNvPicPr>
          <p:nvPr/>
        </p:nvPicPr>
        <p:blipFill>
          <a:blip r:embed="rId4"/>
          <a:stretch>
            <a:fillRect/>
          </a:stretch>
        </p:blipFill>
        <p:spPr>
          <a:xfrm>
            <a:off x="350729" y="4381614"/>
            <a:ext cx="6548030" cy="2171990"/>
          </a:xfrm>
          <a:prstGeom prst="rect">
            <a:avLst/>
          </a:prstGeom>
        </p:spPr>
      </p:pic>
    </p:spTree>
    <p:extLst>
      <p:ext uri="{BB962C8B-B14F-4D97-AF65-F5344CB8AC3E}">
        <p14:creationId xmlns:p14="http://schemas.microsoft.com/office/powerpoint/2010/main" val="1059668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0896" b="-1791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Regularization</a:t>
            </a:r>
          </a:p>
        </p:txBody>
      </p:sp>
    </p:spTree>
    <p:extLst>
      <p:ext uri="{BB962C8B-B14F-4D97-AF65-F5344CB8AC3E}">
        <p14:creationId xmlns:p14="http://schemas.microsoft.com/office/powerpoint/2010/main" val="2739523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36296"/>
            <a:ext cx="8821356" cy="5535954"/>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Sometimes called multi-layer perceptron (although sigmoid neurons are used)</a:t>
            </a:r>
          </a:p>
          <a:p>
            <a:r>
              <a:rPr lang="en-US" dirty="0"/>
              <a:t>Output from one layer is used as input for the next (</a:t>
            </a:r>
            <a:r>
              <a:rPr lang="en-US" dirty="0" err="1"/>
              <a:t>feedforward</a:t>
            </a:r>
            <a:r>
              <a:rPr lang="en-US" dirty="0"/>
              <a:t> network)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Classification/Regression Network</a:t>
            </a:r>
          </a:p>
        </p:txBody>
      </p:sp>
      <p:pic>
        <p:nvPicPr>
          <p:cNvPr id="6148" name="Picture 4"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47" y="1036296"/>
            <a:ext cx="6407150" cy="34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44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Sigmoid neuron output </a:t>
                </a:r>
                <a14:m>
                  <m:oMath xmlns:m="http://schemas.openxmlformats.org/officeDocument/2006/math">
                    <m:r>
                      <a:rPr lang="en-US" b="0" i="1" smtClean="0">
                        <a:latin typeface="Cambria Math" panose="02040503050406030204" pitchFamily="18" charset="0"/>
                      </a:rPr>
                      <m:t>=</m:t>
                    </m:r>
                  </m:oMath>
                </a14:m>
                <a:r>
                  <a:rPr lang="en-US" dirty="0"/>
                  <a:t> any real number between 0 and 1</a:t>
                </a:r>
              </a:p>
              <a:p>
                <a:r>
                  <a:rPr lang="en-US" dirty="0"/>
                  <a:t>How do we do classification?</a:t>
                </a:r>
              </a:p>
              <a:p>
                <a:r>
                  <a:rPr lang="en-US" dirty="0"/>
                  <a:t>Threshold the final output</a:t>
                </a:r>
              </a:p>
              <a:p>
                <a:pPr lvl="1"/>
                <a:r>
                  <a:rPr lang="en-US" dirty="0"/>
                  <a:t>E.g., a value above 0.5 indicates a “9” while a value below 0.5 does not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Classification with sigmoid neurons</a:t>
            </a:r>
          </a:p>
        </p:txBody>
      </p:sp>
      <p:pic>
        <p:nvPicPr>
          <p:cNvPr id="4098" name="Picture 2" descr="http://neuralnetworksanddeeplearning.com/images/tikz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072" y="3992392"/>
            <a:ext cx="37719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5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560171"/>
                <a:ext cx="8821356" cy="5112092"/>
              </a:xfrm>
            </p:spPr>
            <p:txBody>
              <a:bodyPr/>
              <a:lstStyle/>
              <a:p>
                <a:r>
                  <a:rPr lang="en-US" dirty="0"/>
                  <a:t>Change in weight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change in bias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m:rPr>
                          <m:nor/>
                        </m:rPr>
                        <a:rPr lang="en-US" b="0" i="0" smtClean="0">
                          <a:latin typeface="Cambria Math" panose="02040503050406030204" pitchFamily="18" charset="0"/>
                        </a:rPr>
                        <m:t>output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r>
                            <a:rPr lang="en-US" b="0" i="1" smtClean="0">
                              <a:latin typeface="Cambria Math" panose="02040503050406030204" pitchFamily="18" charset="0"/>
                            </a:rPr>
                            <m:t>𝑏</m:t>
                          </m:r>
                        </m:den>
                      </m:f>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m:oMathPara>
                </a14:m>
                <a:endParaRPr lang="en-US" dirty="0"/>
              </a:p>
              <a:p>
                <a14:m>
                  <m:oMath xmlns:m="http://schemas.openxmlformats.org/officeDocument/2006/math">
                    <m:r>
                      <m:rPr>
                        <m:sty m:val="p"/>
                      </m:rPr>
                      <a:rPr lang="en-US" b="0" i="0" smtClean="0">
                        <a:latin typeface="Cambria Math" panose="02040503050406030204" pitchFamily="18" charset="0"/>
                      </a:rPr>
                      <m:t>Δ</m:t>
                    </m:r>
                  </m:oMath>
                </a14:m>
                <a:r>
                  <a:rPr lang="en-US" dirty="0"/>
                  <a:t>output is a </a:t>
                </a:r>
                <a:r>
                  <a:rPr lang="en-US" i="1" dirty="0"/>
                  <a:t>linear function </a:t>
                </a:r>
                <a:r>
                  <a:rPr lang="en-US" dirty="0"/>
                  <a:t>of the changes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r>
                  <a:rPr lang="en-US" dirty="0"/>
                  <a:t> in the weights and bias</a:t>
                </a:r>
              </a:p>
              <a:p>
                <a:pPr lvl="1"/>
                <a:r>
                  <a:rPr lang="en-US" dirty="0"/>
                  <a:t>Linearity makes it easier to choose small changes in weights and biases to achieve the desired small change in output</a:t>
                </a:r>
              </a:p>
              <a:p>
                <a:r>
                  <a:rPr lang="en-US" dirty="0"/>
                  <a:t>Thus sigmoid neurons have similar behavior as </a:t>
                </a:r>
                <a:r>
                  <a:rPr lang="en-US" dirty="0" err="1"/>
                  <a:t>perceptrons</a:t>
                </a:r>
                <a:r>
                  <a:rPr lang="en-US" dirty="0"/>
                  <a:t> but are easier to use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560171"/>
                <a:ext cx="8821356" cy="5112092"/>
              </a:xfrm>
              <a:blipFill rotWithShape="0">
                <a:blip r:embed="rId2"/>
                <a:stretch>
                  <a:fillRect l="-1244" t="-1788" r="-14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Weights, bias, and output</a:t>
            </a:r>
          </a:p>
        </p:txBody>
      </p:sp>
    </p:spTree>
    <p:extLst>
      <p:ext uri="{BB962C8B-B14F-4D97-AF65-F5344CB8AC3E}">
        <p14:creationId xmlns:p14="http://schemas.microsoft.com/office/powerpoint/2010/main" val="7190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Handwritten digit recognition</a:t>
            </a:r>
          </a:p>
        </p:txBody>
      </p:sp>
      <p:pic>
        <p:nvPicPr>
          <p:cNvPr id="4" name="Picture 2" descr="http://neuralnetworksanddeeplearning.com/images/dig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14" y="3171682"/>
            <a:ext cx="4373016" cy="8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8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6C9BAC-2B7C-C448-9C7D-67012BCD55D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05C876C2-510F-ED42-8156-F4BE82E297F3}"/>
              </a:ext>
            </a:extLst>
          </p:cNvPr>
          <p:cNvSpPr>
            <a:spLocks noGrp="1"/>
          </p:cNvSpPr>
          <p:nvPr>
            <p:ph type="ctrTitle"/>
          </p:nvPr>
        </p:nvSpPr>
        <p:spPr/>
        <p:txBody>
          <a:bodyPr/>
          <a:lstStyle/>
          <a:p>
            <a:endParaRPr lang="en-US"/>
          </a:p>
        </p:txBody>
      </p:sp>
      <p:pic>
        <p:nvPicPr>
          <p:cNvPr id="5" name="slide.url=https://www.polleverywhere.com/free_text_polls/1qj3UDGf5RFWsrvrLvYzF">
            <a:extLst>
              <a:ext uri="{FF2B5EF4-FFF2-40B4-BE49-F238E27FC236}">
                <a16:creationId xmlns:a16="http://schemas.microsoft.com/office/drawing/2014/main" id="{B672B54A-2AAE-2947-8571-075D411942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36555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Possible heuristic:</a:t>
                </a:r>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4000" b="0" i="1" smtClean="0">
                              <a:latin typeface="Cambria Math" panose="02040503050406030204" pitchFamily="18" charset="0"/>
                            </a:rPr>
                          </m:ctrlPr>
                        </m:naryPr>
                        <m:sub/>
                        <m:sup/>
                        <m:e/>
                      </m:nary>
                    </m:oMath>
                  </m:oMathPara>
                </a14:m>
                <a:endParaRPr lang="en-US" sz="4000" b="0"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Number of output neurons</a:t>
            </a:r>
          </a:p>
        </p:txBody>
      </p:sp>
      <p:pic>
        <p:nvPicPr>
          <p:cNvPr id="14338" name="Picture 2" descr="http://neuralnetworksanddeeplearning.com/images/mnist_top_left_feat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30" y="2111203"/>
            <a:ext cx="1737797" cy="17867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neuralnetworksanddeeplearning.com/images/mnist_other_featu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063578"/>
            <a:ext cx="5859490" cy="187024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neuralnetworksanddeeplearning.com/images/mnist_complete_z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630" y="4074646"/>
            <a:ext cx="2093857" cy="21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98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simple network</a:t>
            </a:r>
          </a:p>
        </p:txBody>
      </p:sp>
      <p:pic>
        <p:nvPicPr>
          <p:cNvPr id="12290" name="Picture 2" descr="http://neuralnetworksanddeeplearning.com/images/tikz1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60" y="946608"/>
            <a:ext cx="6562724" cy="546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44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EB358-C38D-CF44-A0A2-43CBCEFF43D9}"/>
              </a:ext>
            </a:extLst>
          </p:cNvPr>
          <p:cNvSpPr txBox="1"/>
          <p:nvPr/>
        </p:nvSpPr>
        <p:spPr>
          <a:xfrm>
            <a:off x="775504" y="324091"/>
            <a:ext cx="7558268"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Pseudotime is not time series analysis</a:t>
            </a:r>
          </a:p>
        </p:txBody>
      </p:sp>
      <p:pic>
        <p:nvPicPr>
          <p:cNvPr id="1026" name="Picture 2" descr="Fig. 2">
            <a:extLst>
              <a:ext uri="{FF2B5EF4-FFF2-40B4-BE49-F238E27FC236}">
                <a16:creationId xmlns:a16="http://schemas.microsoft.com/office/drawing/2014/main" id="{D558A9AE-BDCE-5D4F-88CB-75C09B067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054" b="75079"/>
          <a:stretch/>
        </p:blipFill>
        <p:spPr bwMode="auto">
          <a:xfrm>
            <a:off x="696671" y="1929216"/>
            <a:ext cx="7750658" cy="42134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A61138-3918-0E46-BD26-2A48DD370573}"/>
              </a:ext>
            </a:extLst>
          </p:cNvPr>
          <p:cNvSpPr txBox="1"/>
          <p:nvPr/>
        </p:nvSpPr>
        <p:spPr>
          <a:xfrm>
            <a:off x="0" y="6274487"/>
            <a:ext cx="3673711" cy="369332"/>
          </a:xfrm>
          <a:prstGeom prst="rect">
            <a:avLst/>
          </a:prstGeom>
          <a:noFill/>
        </p:spPr>
        <p:txBody>
          <a:bodyPr wrap="square" rtlCol="0">
            <a:spAutoFit/>
          </a:bodyPr>
          <a:lstStyle/>
          <a:p>
            <a:r>
              <a:rPr lang="en-US" dirty="0"/>
              <a:t>Kim et al. Genome Medicine (2020) </a:t>
            </a:r>
          </a:p>
        </p:txBody>
      </p:sp>
      <p:sp>
        <p:nvSpPr>
          <p:cNvPr id="5" name="Rectangle 4">
            <a:extLst>
              <a:ext uri="{FF2B5EF4-FFF2-40B4-BE49-F238E27FC236}">
                <a16:creationId xmlns:a16="http://schemas.microsoft.com/office/drawing/2014/main" id="{3E0A548A-C379-A041-9522-73FAD6B6B76C}"/>
              </a:ext>
            </a:extLst>
          </p:cNvPr>
          <p:cNvSpPr/>
          <p:nvPr/>
        </p:nvSpPr>
        <p:spPr>
          <a:xfrm>
            <a:off x="0" y="6558118"/>
            <a:ext cx="3035703" cy="276999"/>
          </a:xfrm>
          <a:prstGeom prst="rect">
            <a:avLst/>
          </a:prstGeom>
        </p:spPr>
        <p:txBody>
          <a:bodyPr wrap="none">
            <a:spAutoFit/>
          </a:bodyPr>
          <a:lstStyle/>
          <a:p>
            <a:r>
              <a:rPr lang="en-US" sz="1200" dirty="0"/>
              <a:t>https://</a:t>
            </a:r>
            <a:r>
              <a:rPr lang="en-US" sz="1200" dirty="0" err="1"/>
              <a:t>doi.org</a:t>
            </a:r>
            <a:r>
              <a:rPr lang="en-US" sz="1200" dirty="0"/>
              <a:t>/10.1186/s13073-020-00722-9</a:t>
            </a:r>
          </a:p>
        </p:txBody>
      </p:sp>
    </p:spTree>
    <p:extLst>
      <p:ext uri="{BB962C8B-B14F-4D97-AF65-F5344CB8AC3E}">
        <p14:creationId xmlns:p14="http://schemas.microsoft.com/office/powerpoint/2010/main" val="434307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Store weights and biases as matrices</a:t>
                </a:r>
              </a:p>
              <a:p>
                <a:r>
                  <a:rPr lang="en-US" dirty="0"/>
                  <a:t>Suppose we are considering the weights from the second (hidden) layer to the third (output) layer</a:t>
                </a:r>
              </a:p>
              <a:p>
                <a:pPr lvl="1"/>
                <a14:m>
                  <m:oMath xmlns:m="http://schemas.openxmlformats.org/officeDocument/2006/math">
                    <m:r>
                      <a:rPr lang="en-US" b="0" i="1" smtClean="0">
                        <a:latin typeface="Cambria Math" panose="02040503050406030204" pitchFamily="18" charset="0"/>
                      </a:rPr>
                      <m:t>𝑤</m:t>
                    </m:r>
                  </m:oMath>
                </a14:m>
                <a:r>
                  <a:rPr lang="en-US" dirty="0"/>
                  <a:t> is the weight matrix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𝑗𝑘</m:t>
                        </m:r>
                      </m:sub>
                    </m:sSub>
                  </m:oMath>
                </a14:m>
                <a:r>
                  <a:rPr lang="en-US" dirty="0"/>
                  <a:t> the weight for the connection between the </a:t>
                </a:r>
                <a14:m>
                  <m:oMath xmlns:m="http://schemas.openxmlformats.org/officeDocument/2006/math">
                    <m:r>
                      <a:rPr lang="en-US" b="0" i="1" smtClean="0">
                        <a:latin typeface="Cambria Math" panose="02040503050406030204" pitchFamily="18" charset="0"/>
                      </a:rPr>
                      <m:t>𝑘</m:t>
                    </m:r>
                  </m:oMath>
                </a14:m>
                <a:r>
                  <a:rPr lang="en-US" dirty="0" err="1"/>
                  <a:t>th</a:t>
                </a:r>
                <a:r>
                  <a:rPr lang="en-US" dirty="0"/>
                  <a:t> neuron in the second layer and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neuron in the third layer</a:t>
                </a:r>
              </a:p>
              <a:p>
                <a:pPr lvl="1"/>
                <a14:m>
                  <m:oMath xmlns:m="http://schemas.openxmlformats.org/officeDocument/2006/math">
                    <m:r>
                      <a:rPr lang="en-US" b="0" i="1" smtClean="0">
                        <a:latin typeface="Cambria Math" panose="02040503050406030204" pitchFamily="18" charset="0"/>
                      </a:rPr>
                      <m:t>𝑏</m:t>
                    </m:r>
                  </m:oMath>
                </a14:m>
                <a:r>
                  <a:rPr lang="en-US" dirty="0"/>
                  <a:t> is the vector of biases in the third layer</a:t>
                </a:r>
              </a:p>
              <a:p>
                <a:pPr lvl="1"/>
                <a14:m>
                  <m:oMath xmlns:m="http://schemas.openxmlformats.org/officeDocument/2006/math">
                    <m:r>
                      <a:rPr lang="en-US" b="0" i="1" smtClean="0">
                        <a:latin typeface="Cambria Math" panose="02040503050406030204" pitchFamily="18" charset="0"/>
                      </a:rPr>
                      <m:t>𝑎</m:t>
                    </m:r>
                  </m:oMath>
                </a14:m>
                <a:r>
                  <a:rPr lang="en-US" dirty="0"/>
                  <a:t> is the vector of activations (output) of the </a:t>
                </a:r>
                <a:br>
                  <a:rPr lang="en-US" dirty="0"/>
                </a:br>
                <a:r>
                  <a:rPr lang="en-US" dirty="0"/>
                  <a:t>2</a:t>
                </a:r>
                <a:r>
                  <a:rPr lang="en-US" baseline="30000" dirty="0"/>
                  <a:t>nd</a:t>
                </a:r>
                <a:r>
                  <a:rPr lang="en-US" dirty="0"/>
                  <a:t> layer</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the vector of activations (output) of </a:t>
                </a:r>
                <a:br>
                  <a:rPr lang="en-US" dirty="0"/>
                </a:br>
                <a:r>
                  <a:rPr lang="en-US" dirty="0"/>
                  <a:t>the third layer</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𝒘𝒂</m:t>
                          </m:r>
                          <m:r>
                            <a:rPr lang="en-US" b="1" i="1" smtClean="0">
                              <a:latin typeface="Cambria Math" panose="02040503050406030204" pitchFamily="18" charset="0"/>
                            </a:rPr>
                            <m:t>+</m:t>
                          </m:r>
                          <m:r>
                            <a:rPr lang="en-US" b="1" i="1" smtClean="0">
                              <a:latin typeface="Cambria Math" panose="02040503050406030204" pitchFamily="18" charset="0"/>
                            </a:rPr>
                            <m:t>𝒃</m:t>
                          </m:r>
                        </m:e>
                      </m:d>
                    </m:oMath>
                  </m:oMathPara>
                </a14:m>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Forward Propagation</a:t>
            </a:r>
          </a:p>
        </p:txBody>
      </p:sp>
    </p:spTree>
    <p:extLst>
      <p:ext uri="{BB962C8B-B14F-4D97-AF65-F5344CB8AC3E}">
        <p14:creationId xmlns:p14="http://schemas.microsoft.com/office/powerpoint/2010/main" val="6811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169771"/>
            <a:ext cx="8821356" cy="2872129"/>
          </a:xfrm>
        </p:spPr>
        <p:txBody>
          <a:bodyPr>
            <a:normAutofit fontScale="92500"/>
          </a:bodyPr>
          <a:lstStyle/>
          <a:p>
            <a:pPr marL="514350" indent="-514350">
              <a:buFont typeface="+mj-lt"/>
              <a:buAutoNum type="arabicPeriod"/>
            </a:pPr>
            <a:r>
              <a:rPr lang="en-US" dirty="0"/>
              <a:t>In each </a:t>
            </a:r>
            <a:r>
              <a:rPr lang="en-US" b="1" i="1" dirty="0"/>
              <a:t>epoch</a:t>
            </a:r>
            <a:r>
              <a:rPr lang="en-US" dirty="0"/>
              <a:t>, randomly shuffle the training data</a:t>
            </a:r>
          </a:p>
          <a:p>
            <a:pPr marL="514350" indent="-514350">
              <a:buFont typeface="+mj-lt"/>
              <a:buAutoNum type="arabicPeriod"/>
            </a:pPr>
            <a:r>
              <a:rPr lang="en-US" dirty="0"/>
              <a:t>Partition the shuffled training data into </a:t>
            </a:r>
            <a:r>
              <a:rPr lang="en-US" b="1" i="1" dirty="0"/>
              <a:t>mini-batches</a:t>
            </a:r>
          </a:p>
          <a:p>
            <a:pPr marL="514350" indent="-514350">
              <a:buFont typeface="+mj-lt"/>
              <a:buAutoNum type="arabicPeriod"/>
            </a:pPr>
            <a:r>
              <a:rPr lang="en-US" dirty="0"/>
              <a:t>For each mini-batch, apply a single step of </a:t>
            </a:r>
            <a:r>
              <a:rPr lang="en-US" b="1" dirty="0"/>
              <a:t>gradient descent</a:t>
            </a:r>
          </a:p>
          <a:p>
            <a:pPr lvl="1"/>
            <a:r>
              <a:rPr lang="en-US" b="1" dirty="0"/>
              <a:t>Gradients</a:t>
            </a:r>
            <a:r>
              <a:rPr lang="en-US" dirty="0"/>
              <a:t> are calculated via </a:t>
            </a:r>
            <a:r>
              <a:rPr lang="en-US" b="1" i="1" dirty="0" err="1"/>
              <a:t>backpropagation</a:t>
            </a:r>
            <a:r>
              <a:rPr lang="en-US" b="1" i="1" dirty="0"/>
              <a:t> </a:t>
            </a:r>
            <a:r>
              <a:rPr lang="en-US" dirty="0"/>
              <a:t>(the next topic)</a:t>
            </a:r>
          </a:p>
          <a:p>
            <a:pPr marL="514350" indent="-514350">
              <a:buFont typeface="+mj-lt"/>
              <a:buAutoNum type="arabicPeriod"/>
            </a:pPr>
            <a:r>
              <a:rPr lang="en-US" dirty="0"/>
              <a:t>Train for multiple epochs</a:t>
            </a:r>
          </a:p>
        </p:txBody>
      </p:sp>
      <p:sp>
        <p:nvSpPr>
          <p:cNvPr id="3" name="Title 2"/>
          <p:cNvSpPr>
            <a:spLocks noGrp="1"/>
          </p:cNvSpPr>
          <p:nvPr>
            <p:ph type="title"/>
          </p:nvPr>
        </p:nvSpPr>
        <p:spPr/>
        <p:txBody>
          <a:bodyPr/>
          <a:lstStyle/>
          <a:p>
            <a:r>
              <a:rPr lang="en-US" dirty="0"/>
              <a:t>How training works</a:t>
            </a:r>
          </a:p>
        </p:txBody>
      </p:sp>
    </p:spTree>
    <p:extLst>
      <p:ext uri="{BB962C8B-B14F-4D97-AF65-F5344CB8AC3E}">
        <p14:creationId xmlns:p14="http://schemas.microsoft.com/office/powerpoint/2010/main" val="3175218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r>
              <a:rPr lang="en-US" dirty="0"/>
              <a:t>of a weight or bias with respect to the cost function </a:t>
            </a:r>
          </a:p>
          <a:p>
            <a:r>
              <a:rPr lang="en-US" dirty="0"/>
              <a:t>Gradients are propagated backwards through the network in a process known as </a:t>
            </a:r>
            <a:r>
              <a:rPr lang="en-US" b="1" i="1" dirty="0"/>
              <a:t>backpropagation</a:t>
            </a:r>
          </a:p>
          <a:p>
            <a:r>
              <a:rPr lang="en-US" dirty="0"/>
              <a:t>The size of the step taken in the direction of the gradient is called the </a:t>
            </a:r>
            <a:r>
              <a:rPr lang="en-US" b="1" i="1" dirty="0"/>
              <a:t>learning rate</a:t>
            </a:r>
          </a:p>
        </p:txBody>
      </p:sp>
      <p:sp>
        <p:nvSpPr>
          <p:cNvPr id="3" name="Title 2"/>
          <p:cNvSpPr>
            <a:spLocks noGrp="1"/>
          </p:cNvSpPr>
          <p:nvPr>
            <p:ph type="title"/>
          </p:nvPr>
        </p:nvSpPr>
        <p:spPr/>
        <p:txBody>
          <a:bodyPr/>
          <a:lstStyle/>
          <a:p>
            <a:r>
              <a:rPr lang="en-US" dirty="0"/>
              <a:t>Gradient Descent &amp; Backprop</a:t>
            </a:r>
          </a:p>
        </p:txBody>
      </p:sp>
    </p:spTree>
    <p:extLst>
      <p:ext uri="{BB962C8B-B14F-4D97-AF65-F5344CB8AC3E}">
        <p14:creationId xmlns:p14="http://schemas.microsoft.com/office/powerpoint/2010/main" val="4048206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23819"/>
              </a:xfrm>
            </p:spPr>
            <p:txBody>
              <a:bodyPr>
                <a:normAutofit lnSpcReduction="10000"/>
              </a:bodyPr>
              <a:lstStyle/>
              <a:p>
                <a:r>
                  <a:rPr lang="en-US" dirty="0"/>
                  <a:t>30 nodes in hidden layer</a:t>
                </a:r>
              </a:p>
              <a:p>
                <a:r>
                  <a:rPr lang="en-US" dirty="0"/>
                  <a:t>30 epochs</a:t>
                </a:r>
              </a:p>
              <a:p>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Best accuracy at epoch 28: 95.42%</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23819"/>
              </a:xfrm>
              <a:blipFill rotWithShape="0">
                <a:blip r:embed="rId3"/>
                <a:stretch>
                  <a:fillRect l="-1244" t="-253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attempt</a:t>
            </a:r>
          </a:p>
        </p:txBody>
      </p:sp>
      <p:pic>
        <p:nvPicPr>
          <p:cNvPr id="5" name="Picture 4"/>
          <p:cNvPicPr>
            <a:picLocks noChangeAspect="1"/>
          </p:cNvPicPr>
          <p:nvPr/>
        </p:nvPicPr>
        <p:blipFill rotWithShape="1">
          <a:blip r:embed="rId4"/>
          <a:srcRect l="6398" t="42836" r="39099" b="30058"/>
          <a:stretch/>
        </p:blipFill>
        <p:spPr>
          <a:xfrm>
            <a:off x="1828799" y="3185583"/>
            <a:ext cx="5653147" cy="2294031"/>
          </a:xfrm>
          <a:prstGeom prst="rect">
            <a:avLst/>
          </a:prstGeom>
        </p:spPr>
      </p:pic>
    </p:spTree>
    <p:extLst>
      <p:ext uri="{BB962C8B-B14F-4D97-AF65-F5344CB8AC3E}">
        <p14:creationId xmlns:p14="http://schemas.microsoft.com/office/powerpoint/2010/main" val="337957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=3.0</m:t>
                    </m:r>
                  </m:oMath>
                </a14:m>
                <a:endParaRPr lang="en-US" dirty="0"/>
              </a:p>
              <a:p>
                <a:r>
                  <a:rPr lang="en-US" dirty="0"/>
                  <a:t>Improves </a:t>
                </a:r>
                <a:r>
                  <a:rPr lang="en-US" b="1" dirty="0"/>
                  <a:t>accuracy to 96.59%</a:t>
                </a:r>
              </a:p>
              <a:p>
                <a:pPr lvl="1"/>
                <a:r>
                  <a:rPr lang="en-US" dirty="0"/>
                  <a:t>Although depends on initialization: some runs give worse results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attempt</a:t>
            </a:r>
          </a:p>
        </p:txBody>
      </p:sp>
    </p:spTree>
    <p:extLst>
      <p:ext uri="{BB962C8B-B14F-4D97-AF65-F5344CB8AC3E}">
        <p14:creationId xmlns:p14="http://schemas.microsoft.com/office/powerpoint/2010/main" val="20905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a:latin typeface="Cambria Math" panose="02040503050406030204" pitchFamily="18" charset="0"/>
                      </a:rPr>
                      <m:t>𝜼</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US" b="1"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Third attempt</a:t>
            </a:r>
          </a:p>
        </p:txBody>
      </p:sp>
      <p:pic>
        <p:nvPicPr>
          <p:cNvPr id="4" name="Picture 3"/>
          <p:cNvPicPr>
            <a:picLocks noChangeAspect="1"/>
          </p:cNvPicPr>
          <p:nvPr/>
        </p:nvPicPr>
        <p:blipFill rotWithShape="1">
          <a:blip r:embed="rId3"/>
          <a:srcRect l="3645" t="32913" r="61562" b="41844"/>
          <a:stretch/>
        </p:blipFill>
        <p:spPr>
          <a:xfrm>
            <a:off x="1238249" y="3409949"/>
            <a:ext cx="7109095" cy="2767014"/>
          </a:xfrm>
          <a:prstGeom prst="rect">
            <a:avLst/>
          </a:prstGeom>
        </p:spPr>
      </p:pic>
    </p:spTree>
    <p:extLst>
      <p:ext uri="{BB962C8B-B14F-4D97-AF65-F5344CB8AC3E}">
        <p14:creationId xmlns:p14="http://schemas.microsoft.com/office/powerpoint/2010/main" val="1236564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do we do if the output is essentially noise?</a:t>
                </a:r>
              </a:p>
              <a:p>
                <a:r>
                  <a:rPr lang="en-US" dirty="0"/>
                  <a:t>Suppose we ran the following as our first attempt:</a:t>
                </a:r>
              </a:p>
              <a:p>
                <a:r>
                  <a:rPr lang="en-US" dirty="0"/>
                  <a:t>30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=100.0</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Debugging a neural network</a:t>
            </a:r>
          </a:p>
        </p:txBody>
      </p:sp>
      <p:pic>
        <p:nvPicPr>
          <p:cNvPr id="4" name="Picture 3"/>
          <p:cNvPicPr>
            <a:picLocks noChangeAspect="1"/>
          </p:cNvPicPr>
          <p:nvPr/>
        </p:nvPicPr>
        <p:blipFill rotWithShape="1">
          <a:blip r:embed="rId4"/>
          <a:srcRect l="5348" t="38575" r="46106" b="27116"/>
          <a:stretch/>
        </p:blipFill>
        <p:spPr>
          <a:xfrm>
            <a:off x="1924333" y="4051145"/>
            <a:ext cx="5650173" cy="2572094"/>
          </a:xfrm>
          <a:prstGeom prst="rect">
            <a:avLst/>
          </a:prstGeom>
        </p:spPr>
      </p:pic>
    </p:spTree>
    <p:extLst>
      <p:ext uri="{BB962C8B-B14F-4D97-AF65-F5344CB8AC3E}">
        <p14:creationId xmlns:p14="http://schemas.microsoft.com/office/powerpoint/2010/main" val="32901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we do?</a:t>
            </a:r>
          </a:p>
          <a:p>
            <a:pPr lvl="1"/>
            <a:r>
              <a:rPr lang="en-US" dirty="0"/>
              <a:t>Should we change the learning rate?</a:t>
            </a:r>
          </a:p>
          <a:p>
            <a:pPr lvl="1"/>
            <a:r>
              <a:rPr lang="en-US" dirty="0"/>
              <a:t>Should we initialize differently?</a:t>
            </a:r>
          </a:p>
          <a:p>
            <a:pPr lvl="1"/>
            <a:r>
              <a:rPr lang="en-US" dirty="0"/>
              <a:t>Do we need more training data?</a:t>
            </a:r>
          </a:p>
          <a:p>
            <a:pPr lvl="1"/>
            <a:r>
              <a:rPr lang="en-US" dirty="0"/>
              <a:t>Should we change the architecture?</a:t>
            </a:r>
          </a:p>
          <a:p>
            <a:pPr lvl="1"/>
            <a:r>
              <a:rPr lang="en-US" dirty="0"/>
              <a:t>Should we run for more epochs?</a:t>
            </a:r>
          </a:p>
          <a:p>
            <a:pPr lvl="1"/>
            <a:r>
              <a:rPr lang="en-US" dirty="0"/>
              <a:t>Are the features relevant for the problem (i.e. is the Bayes error rate reasonable)?</a:t>
            </a:r>
          </a:p>
          <a:p>
            <a:r>
              <a:rPr lang="en-US" dirty="0"/>
              <a:t>Debugging is an art</a:t>
            </a:r>
          </a:p>
          <a:p>
            <a:pPr lvl="1"/>
            <a:r>
              <a:rPr lang="en-US" dirty="0"/>
              <a:t>We’ll develop good heuristics for choosing good architectures and hyper parameters</a:t>
            </a:r>
          </a:p>
        </p:txBody>
      </p:sp>
      <p:sp>
        <p:nvSpPr>
          <p:cNvPr id="3" name="Title 2"/>
          <p:cNvSpPr>
            <a:spLocks noGrp="1"/>
          </p:cNvSpPr>
          <p:nvPr>
            <p:ph type="title"/>
          </p:nvPr>
        </p:nvSpPr>
        <p:spPr/>
        <p:txBody>
          <a:bodyPr/>
          <a:lstStyle/>
          <a:p>
            <a:r>
              <a:rPr lang="en-US" dirty="0"/>
              <a:t>Debugging a neural network</a:t>
            </a:r>
          </a:p>
        </p:txBody>
      </p:sp>
    </p:spTree>
    <p:extLst>
      <p:ext uri="{BB962C8B-B14F-4D97-AF65-F5344CB8AC3E}">
        <p14:creationId xmlns:p14="http://schemas.microsoft.com/office/powerpoint/2010/main" val="252582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to compare to some baselines</a:t>
            </a:r>
          </a:p>
          <a:p>
            <a:r>
              <a:rPr lang="en-US" dirty="0"/>
              <a:t>Random guessing: 10% accuracy</a:t>
            </a:r>
          </a:p>
          <a:p>
            <a:pPr lvl="1"/>
            <a:r>
              <a:rPr lang="en-US" dirty="0"/>
              <a:t>Our network does much better</a:t>
            </a:r>
          </a:p>
          <a:p>
            <a:r>
              <a:rPr lang="en-US" dirty="0"/>
              <a:t>Simple idea: How dark is the image?</a:t>
            </a:r>
          </a:p>
          <a:p>
            <a:pPr lvl="1"/>
            <a:r>
              <a:rPr lang="en-US" dirty="0"/>
              <a:t>E.g. a 2 will typically be darker than a 1</a:t>
            </a:r>
          </a:p>
        </p:txBody>
      </p:sp>
      <p:sp>
        <p:nvSpPr>
          <p:cNvPr id="3" name="Title 2"/>
          <p:cNvSpPr>
            <a:spLocks noGrp="1"/>
          </p:cNvSpPr>
          <p:nvPr>
            <p:ph type="title"/>
          </p:nvPr>
        </p:nvSpPr>
        <p:spPr/>
        <p:txBody>
          <a:bodyPr/>
          <a:lstStyle/>
          <a:p>
            <a:r>
              <a:rPr lang="en-US" dirty="0"/>
              <a:t>How well does our network do?</a:t>
            </a:r>
          </a:p>
        </p:txBody>
      </p:sp>
      <p:pic>
        <p:nvPicPr>
          <p:cNvPr id="9218"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471042"/>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9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Compute average darkness for each digit from the training data</a:t>
            </a:r>
          </a:p>
          <a:p>
            <a:r>
              <a:rPr lang="en-US" dirty="0"/>
              <a:t>Classify an image based on the digit with the closest average darkness</a:t>
            </a:r>
          </a:p>
          <a:p>
            <a:r>
              <a:rPr lang="en-US" dirty="0"/>
              <a:t> This gives 22.25% accuracy</a:t>
            </a:r>
          </a:p>
          <a:p>
            <a:pPr lvl="1"/>
            <a:r>
              <a:rPr lang="en-US" dirty="0"/>
              <a:t>Better than random guessing</a:t>
            </a:r>
          </a:p>
        </p:txBody>
      </p:sp>
      <p:sp>
        <p:nvSpPr>
          <p:cNvPr id="3" name="Title 2"/>
          <p:cNvSpPr>
            <a:spLocks noGrp="1"/>
          </p:cNvSpPr>
          <p:nvPr>
            <p:ph type="title"/>
          </p:nvPr>
        </p:nvSpPr>
        <p:spPr/>
        <p:txBody>
          <a:bodyPr/>
          <a:lstStyle/>
          <a:p>
            <a:r>
              <a:rPr lang="en-US" dirty="0"/>
              <a:t>Average darkness</a:t>
            </a:r>
          </a:p>
        </p:txBody>
      </p:sp>
      <p:pic>
        <p:nvPicPr>
          <p:cNvPr id="4"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716706"/>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7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EB358-C38D-CF44-A0A2-43CBCEFF43D9}"/>
              </a:ext>
            </a:extLst>
          </p:cNvPr>
          <p:cNvSpPr txBox="1"/>
          <p:nvPr/>
        </p:nvSpPr>
        <p:spPr>
          <a:xfrm>
            <a:off x="775504" y="324091"/>
            <a:ext cx="7558268"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Pseudotime is not time series analysis</a:t>
            </a:r>
          </a:p>
        </p:txBody>
      </p:sp>
      <p:pic>
        <p:nvPicPr>
          <p:cNvPr id="4" name="Picture 2" descr="Fig. 2">
            <a:extLst>
              <a:ext uri="{FF2B5EF4-FFF2-40B4-BE49-F238E27FC236}">
                <a16:creationId xmlns:a16="http://schemas.microsoft.com/office/drawing/2014/main" id="{BFDF885D-2FC6-D346-A550-240DA8EDE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21" b="45946"/>
          <a:stretch/>
        </p:blipFill>
        <p:spPr bwMode="auto">
          <a:xfrm>
            <a:off x="329078" y="2144736"/>
            <a:ext cx="8485844" cy="3340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g. 2">
            <a:extLst>
              <a:ext uri="{FF2B5EF4-FFF2-40B4-BE49-F238E27FC236}">
                <a16:creationId xmlns:a16="http://schemas.microsoft.com/office/drawing/2014/main" id="{89A93FAC-C9DD-D344-B289-2DF232EAC3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130" b="-1329"/>
          <a:stretch/>
        </p:blipFill>
        <p:spPr bwMode="auto">
          <a:xfrm>
            <a:off x="329078" y="5547097"/>
            <a:ext cx="8485844" cy="5961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5D140B-4044-D74E-8AC2-A7C7C8930489}"/>
              </a:ext>
            </a:extLst>
          </p:cNvPr>
          <p:cNvSpPr txBox="1"/>
          <p:nvPr/>
        </p:nvSpPr>
        <p:spPr>
          <a:xfrm>
            <a:off x="0" y="6274487"/>
            <a:ext cx="3673711" cy="369332"/>
          </a:xfrm>
          <a:prstGeom prst="rect">
            <a:avLst/>
          </a:prstGeom>
          <a:noFill/>
        </p:spPr>
        <p:txBody>
          <a:bodyPr wrap="square" rtlCol="0">
            <a:spAutoFit/>
          </a:bodyPr>
          <a:lstStyle/>
          <a:p>
            <a:r>
              <a:rPr lang="en-US" dirty="0"/>
              <a:t>Kim et al. Genome Medicine (2020) </a:t>
            </a:r>
          </a:p>
        </p:txBody>
      </p:sp>
      <p:sp>
        <p:nvSpPr>
          <p:cNvPr id="6" name="Rectangle 5">
            <a:extLst>
              <a:ext uri="{FF2B5EF4-FFF2-40B4-BE49-F238E27FC236}">
                <a16:creationId xmlns:a16="http://schemas.microsoft.com/office/drawing/2014/main" id="{F693956D-434A-F44D-97EE-4C4D817A6573}"/>
              </a:ext>
            </a:extLst>
          </p:cNvPr>
          <p:cNvSpPr/>
          <p:nvPr/>
        </p:nvSpPr>
        <p:spPr>
          <a:xfrm>
            <a:off x="0" y="6558118"/>
            <a:ext cx="3035703" cy="276999"/>
          </a:xfrm>
          <a:prstGeom prst="rect">
            <a:avLst/>
          </a:prstGeom>
        </p:spPr>
        <p:txBody>
          <a:bodyPr wrap="none">
            <a:spAutoFit/>
          </a:bodyPr>
          <a:lstStyle/>
          <a:p>
            <a:r>
              <a:rPr lang="en-US" sz="1200" dirty="0"/>
              <a:t>https://</a:t>
            </a:r>
            <a:r>
              <a:rPr lang="en-US" sz="1200" dirty="0" err="1"/>
              <a:t>doi.org</a:t>
            </a:r>
            <a:r>
              <a:rPr lang="en-US" sz="1200" dirty="0"/>
              <a:t>/10.1186/s13073-020-00722-9</a:t>
            </a:r>
          </a:p>
        </p:txBody>
      </p:sp>
    </p:spTree>
    <p:extLst>
      <p:ext uri="{BB962C8B-B14F-4D97-AF65-F5344CB8AC3E}">
        <p14:creationId xmlns:p14="http://schemas.microsoft.com/office/powerpoint/2010/main" val="19921781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default settings in SVM </a:t>
            </a:r>
            <a:r>
              <a:rPr lang="en-US" dirty="0" err="1"/>
              <a:t>scikit</a:t>
            </a:r>
            <a:r>
              <a:rPr lang="en-US" dirty="0"/>
              <a:t>-learn (a Python library) gives 94.35% accuracy</a:t>
            </a:r>
          </a:p>
          <a:p>
            <a:pPr lvl="1"/>
            <a:r>
              <a:rPr lang="en-US" dirty="0"/>
              <a:t>It’s possible to optimize tuning parameters to achieve 98.5% accuracy</a:t>
            </a:r>
          </a:p>
          <a:p>
            <a:r>
              <a:rPr lang="en-US" dirty="0"/>
              <a:t>Can neural networks do better?</a:t>
            </a:r>
          </a:p>
          <a:p>
            <a:r>
              <a:rPr lang="en-US" dirty="0"/>
              <a:t>Yes!</a:t>
            </a:r>
          </a:p>
          <a:p>
            <a:pPr lvl="1"/>
            <a:r>
              <a:rPr lang="en-US" dirty="0"/>
              <a:t>Record set in 2013 was 99.79% accuracy (only 21 wrong in the test data)</a:t>
            </a:r>
          </a:p>
          <a:p>
            <a:pPr lvl="1"/>
            <a:r>
              <a:rPr lang="en-US" dirty="0"/>
              <a:t>Can you do better?</a:t>
            </a:r>
          </a:p>
        </p:txBody>
      </p:sp>
      <p:sp>
        <p:nvSpPr>
          <p:cNvPr id="3" name="Title 2"/>
          <p:cNvSpPr>
            <a:spLocks noGrp="1"/>
          </p:cNvSpPr>
          <p:nvPr>
            <p:ph type="title"/>
          </p:nvPr>
        </p:nvSpPr>
        <p:spPr/>
        <p:txBody>
          <a:bodyPr/>
          <a:lstStyle/>
          <a:p>
            <a:r>
              <a:rPr lang="en-US" dirty="0"/>
              <a:t>Support Vector Machine (SVM)</a:t>
            </a:r>
          </a:p>
        </p:txBody>
      </p:sp>
      <p:pic>
        <p:nvPicPr>
          <p:cNvPr id="10242" name="Picture 2" descr="http://neuralnetworksanddeeplearning.com/images/mnist_really_bad_images.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4" t="6676" r="7729" b="9517"/>
          <a:stretch/>
        </p:blipFill>
        <p:spPr bwMode="auto">
          <a:xfrm>
            <a:off x="709684" y="4817660"/>
            <a:ext cx="7983940" cy="169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0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45F517-38E0-D34E-BFAA-65B7C0D91405}"/>
              </a:ext>
            </a:extLst>
          </p:cNvPr>
          <p:cNvSpPr>
            <a:spLocks noGrp="1"/>
          </p:cNvSpPr>
          <p:nvPr>
            <p:ph type="title"/>
          </p:nvPr>
        </p:nvSpPr>
        <p:spPr>
          <a:xfrm>
            <a:off x="167951" y="2967135"/>
            <a:ext cx="8391644" cy="798991"/>
          </a:xfrm>
        </p:spPr>
        <p:txBody>
          <a:bodyPr>
            <a:normAutofit fontScale="90000"/>
          </a:bodyPr>
          <a:lstStyle/>
          <a:p>
            <a:r>
              <a:rPr lang="en-US" dirty="0"/>
              <a:t>Inner Workings of Neural Networks</a:t>
            </a:r>
          </a:p>
        </p:txBody>
      </p:sp>
    </p:spTree>
    <p:extLst>
      <p:ext uri="{BB962C8B-B14F-4D97-AF65-F5344CB8AC3E}">
        <p14:creationId xmlns:p14="http://schemas.microsoft.com/office/powerpoint/2010/main" val="3577172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How do we minimize a cost function in general?</a:t>
                </a:r>
              </a:p>
              <a:p>
                <a:r>
                  <a:rPr lang="en-US" dirty="0"/>
                  <a:t>Suppose we want to minimize some function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endParaRPr lang="en-US" b="0" dirty="0"/>
              </a:p>
              <a:p>
                <a:pPr lvl="1"/>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descent</a:t>
            </a:r>
          </a:p>
        </p:txBody>
      </p:sp>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1426464" y="2764431"/>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5056095" y="5454128"/>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7455049" y="5615492"/>
            <a:ext cx="1226372" cy="369332"/>
          </a:xfrm>
          <a:prstGeom prst="rect">
            <a:avLst/>
          </a:prstGeom>
          <a:noFill/>
        </p:spPr>
        <p:txBody>
          <a:bodyPr wrap="square" rtlCol="0">
            <a:spAutoFit/>
          </a:bodyPr>
          <a:lstStyle/>
          <a:p>
            <a:r>
              <a:rPr lang="en-US" dirty="0"/>
              <a:t>Minimum</a:t>
            </a:r>
          </a:p>
        </p:txBody>
      </p:sp>
    </p:spTree>
    <p:extLst>
      <p:ext uri="{BB962C8B-B14F-4D97-AF65-F5344CB8AC3E}">
        <p14:creationId xmlns:p14="http://schemas.microsoft.com/office/powerpoint/2010/main" val="2252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if we have more variables?</a:t>
                </a:r>
              </a:p>
              <a:p>
                <a:r>
                  <a:rPr lang="en-US" dirty="0"/>
                  <a:t>Could try calculus to find </a:t>
                </a:r>
                <a:r>
                  <a:rPr lang="en-US" dirty="0" err="1"/>
                  <a:t>extremum</a:t>
                </a:r>
                <a:r>
                  <a:rPr lang="en-US" dirty="0"/>
                  <a:t> of </a:t>
                </a:r>
                <a14:m>
                  <m:oMath xmlns:m="http://schemas.openxmlformats.org/officeDocument/2006/math">
                    <m:r>
                      <a:rPr lang="en-US" b="0" i="1" smtClean="0">
                        <a:latin typeface="Cambria Math" panose="02040503050406030204" pitchFamily="18" charset="0"/>
                      </a:rPr>
                      <m:t>𝐶</m:t>
                    </m:r>
                  </m:oMath>
                </a14:m>
                <a:endParaRPr lang="en-US" dirty="0"/>
              </a:p>
              <a:p>
                <a:pPr lvl="1"/>
                <a:r>
                  <a:rPr lang="en-US" dirty="0"/>
                  <a:t>Difficult when we have lots of variables</a:t>
                </a:r>
              </a:p>
              <a:p>
                <a:pPr lvl="1"/>
                <a:r>
                  <a:rPr lang="en-US" dirty="0"/>
                  <a:t>Largest neural networks have billions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descent</a:t>
            </a:r>
          </a:p>
        </p:txBody>
      </p:sp>
      <p:pic>
        <p:nvPicPr>
          <p:cNvPr id="4" name="Picture 2" descr="http://neuralnetworksanddeeplearning.com/images/valley.png"/>
          <p:cNvPicPr>
            <a:picLocks noChangeAspect="1" noChangeArrowheads="1"/>
          </p:cNvPicPr>
          <p:nvPr/>
        </p:nvPicPr>
        <p:blipFill rotWithShape="1">
          <a:blip r:embed="rId3">
            <a:extLst>
              <a:ext uri="{28A0092B-C50C-407E-A947-70E740481C1C}">
                <a14:useLocalDpi xmlns:a14="http://schemas.microsoft.com/office/drawing/2010/main" val="0"/>
              </a:ext>
            </a:extLst>
          </a:blip>
          <a:srcRect t="13448" r="8125" b="8748"/>
          <a:stretch/>
        </p:blipFill>
        <p:spPr bwMode="auto">
          <a:xfrm>
            <a:off x="1426464" y="3723125"/>
            <a:ext cx="4395838" cy="280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Choose a random start point</a:t>
                </a:r>
              </a:p>
              <a:p>
                <a:r>
                  <a:rPr lang="en-US" dirty="0"/>
                  <a:t>Ball rolls to the bottom of the valley</a:t>
                </a:r>
              </a:p>
              <a:p>
                <a:r>
                  <a:rPr lang="en-US" dirty="0"/>
                  <a:t>Can simulate this by computing 1</a:t>
                </a:r>
                <a:r>
                  <a:rPr lang="en-US" baseline="30000" dirty="0"/>
                  <a:t>st</a:t>
                </a:r>
                <a:r>
                  <a:rPr lang="en-US" dirty="0"/>
                  <a:t> and 2</a:t>
                </a:r>
                <a:r>
                  <a:rPr lang="en-US" baseline="30000" dirty="0"/>
                  <a:t>nd</a:t>
                </a:r>
                <a:r>
                  <a:rPr lang="en-US" dirty="0"/>
                  <a:t> derivatives of </a:t>
                </a:r>
                <a14:m>
                  <m:oMath xmlns:m="http://schemas.openxmlformats.org/officeDocument/2006/math">
                    <m:r>
                      <a:rPr lang="en-US" b="0" i="1" smtClean="0">
                        <a:latin typeface="Cambria Math" panose="02040503050406030204" pitchFamily="18" charset="0"/>
                      </a:rPr>
                      <m:t>𝐶</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Rolling ball analogy</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1426464" y="3093615"/>
            <a:ext cx="5897880" cy="3764385"/>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p:cNvSpPr/>
          <p:nvPr/>
        </p:nvSpPr>
        <p:spPr>
          <a:xfrm>
            <a:off x="2994636" y="3620917"/>
            <a:ext cx="484632" cy="4843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479268" y="4105295"/>
            <a:ext cx="565607" cy="5957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56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486536"/>
              </a:xfrm>
            </p:spPr>
            <p:txBody>
              <a:bodyPr/>
              <a:lstStyle/>
              <a:p>
                <a:r>
                  <a:rPr lang="en-US" dirty="0"/>
                  <a:t>Choose a random starting point</a:t>
                </a:r>
              </a:p>
              <a:p>
                <a:r>
                  <a:rPr lang="en-US" dirty="0"/>
                  <a:t>Move small amounts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direction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direction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a:p>
                <a:r>
                  <a:rPr lang="en-US" dirty="0"/>
                  <a:t>Goal is to minimize </a:t>
                </a:r>
                <a14:m>
                  <m:oMath xmlns:m="http://schemas.openxmlformats.org/officeDocument/2006/math">
                    <m:r>
                      <a:rPr lang="en-US" b="0" i="1" smtClean="0">
                        <a:latin typeface="Cambria Math" panose="02040503050406030204" pitchFamily="18" charset="0"/>
                      </a:rPr>
                      <m:t>𝐶</m:t>
                    </m:r>
                  </m:oMath>
                </a14:m>
                <a:endParaRPr lang="en-US" dirty="0"/>
              </a:p>
              <a:p>
                <a:pPr lvl="1"/>
                <a:r>
                  <a:rPr lang="en-US" dirty="0"/>
                  <a:t>Choose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a:rPr lang="en-US" b="0" i="0" smtClean="0">
                            <a:latin typeface="Cambria Math" panose="02040503050406030204" pitchFamily="18" charset="0"/>
                          </a:rPr>
                          <m:t>2</m:t>
                        </m:r>
                      </m:sub>
                    </m:sSub>
                  </m:oMath>
                </a14:m>
                <a:r>
                  <a:rPr lang="en-US" dirty="0"/>
                  <a:t> so that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oMath>
                </a14:m>
                <a:r>
                  <a:rPr lang="en-US" dirty="0"/>
                  <a:t> is negative</a:t>
                </a:r>
              </a:p>
              <a:p>
                <a:pPr lvl="1"/>
                <a:r>
                  <a:rPr lang="en-US" dirty="0"/>
                  <a:t>I.e. move in a direction that decreases </a:t>
                </a:r>
                <a14:m>
                  <m:oMath xmlns:m="http://schemas.openxmlformats.org/officeDocument/2006/math">
                    <m:r>
                      <a:rPr lang="en-US" b="0" i="1" smtClean="0">
                        <a:latin typeface="Cambria Math" panose="02040503050406030204" pitchFamily="18" charset="0"/>
                      </a:rPr>
                      <m:t>𝐶</m:t>
                    </m:r>
                  </m:oMath>
                </a14:m>
                <a:endParaRPr lang="en-US" dirty="0"/>
              </a:p>
              <a:p>
                <a:r>
                  <a:rPr lang="en-US" dirty="0"/>
                  <a:t>Define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𝑇</m:t>
                        </m:r>
                      </m:sup>
                    </m:sSup>
                  </m:oMath>
                </a14:m>
                <a:endParaRPr lang="en-US" dirty="0"/>
              </a:p>
              <a:p>
                <a:r>
                  <a:rPr lang="en-US" dirty="0"/>
                  <a:t>The </a:t>
                </a:r>
                <a:r>
                  <a:rPr lang="en-US" b="1" i="1" dirty="0"/>
                  <a:t>gradient</a:t>
                </a:r>
                <a:r>
                  <a:rPr lang="en-US" dirty="0"/>
                  <a:t> of </a:t>
                </a:r>
                <a14:m>
                  <m:oMath xmlns:m="http://schemas.openxmlformats.org/officeDocument/2006/math">
                    <m:r>
                      <a:rPr lang="en-US" b="0" i="1" smtClean="0">
                        <a:latin typeface="Cambria Math" panose="02040503050406030204" pitchFamily="18" charset="0"/>
                      </a:rPr>
                      <m:t>𝐶</m:t>
                    </m:r>
                  </m:oMath>
                </a14:m>
                <a:r>
                  <a:rPr lang="en-US" dirty="0"/>
                  <a:t> is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e>
                        </m:d>
                      </m:e>
                      <m:sup>
                        <m:r>
                          <a:rPr lang="en-US" b="0" i="1" smtClean="0">
                            <a:latin typeface="Cambria Math" panose="02040503050406030204" pitchFamily="18" charset="0"/>
                          </a:rPr>
                          <m:t>𝑇</m:t>
                        </m:r>
                      </m:sup>
                    </m:sSup>
                  </m:oMath>
                </a14:m>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486536"/>
              </a:xfrm>
              <a:blipFill rotWithShape="0">
                <a:blip r:embed="rId3"/>
                <a:stretch>
                  <a:fillRect l="-1244" t="-188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13448" r="8126" b="8748"/>
          <a:stretch/>
        </p:blipFill>
        <p:spPr bwMode="auto">
          <a:xfrm>
            <a:off x="6523551" y="3808139"/>
            <a:ext cx="2506149" cy="202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3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561840"/>
              </a:xfrm>
            </p:spPr>
            <p:txBody>
              <a:bodyPr>
                <a:normAutofit fontScale="92500"/>
              </a:bodyPr>
              <a:lstStyle/>
              <a:p>
                <a:r>
                  <a:rPr lang="en-US" dirty="0"/>
                  <a:t>Define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𝑣</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𝑇</m:t>
                        </m:r>
                      </m:sup>
                    </m:sSup>
                  </m:oMath>
                </a14:m>
                <a:endParaRPr lang="en-US" dirty="0"/>
              </a:p>
              <a:p>
                <a:r>
                  <a:rPr lang="en-US" dirty="0"/>
                  <a:t>The </a:t>
                </a:r>
                <a:r>
                  <a:rPr lang="en-US" b="1" i="1" dirty="0"/>
                  <a:t>gradient</a:t>
                </a:r>
                <a:r>
                  <a:rPr lang="en-US" dirty="0"/>
                  <a:t> of </a:t>
                </a:r>
                <a14:m>
                  <m:oMath xmlns:m="http://schemas.openxmlformats.org/officeDocument/2006/math">
                    <m:r>
                      <a:rPr lang="en-US" i="1">
                        <a:latin typeface="Cambria Math" panose="02040503050406030204" pitchFamily="18" charset="0"/>
                      </a:rPr>
                      <m:t>𝐶</m:t>
                    </m:r>
                  </m:oMath>
                </a14:m>
                <a:r>
                  <a:rPr lang="en-US" dirty="0"/>
                  <a:t> is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den>
                            </m:f>
                          </m:e>
                        </m:d>
                      </m:e>
                      <m:sup>
                        <m:r>
                          <a:rPr lang="en-US" i="1">
                            <a:latin typeface="Cambria Math" panose="02040503050406030204" pitchFamily="18" charset="0"/>
                          </a:rPr>
                          <m:t>𝑇</m:t>
                        </m:r>
                      </m:sup>
                    </m:sSup>
                  </m:oMath>
                </a14:m>
                <a:endParaRPr lang="en-US" dirty="0"/>
              </a:p>
              <a:p>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𝐶</m:t>
                    </m:r>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𝑣</m:t>
                    </m:r>
                  </m:oMath>
                </a14:m>
                <a:endParaRPr lang="en-US" dirty="0"/>
              </a:p>
              <a:p>
                <a:r>
                  <a:rPr lang="en-US" dirty="0"/>
                  <a:t>How should we choose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r>
                  <a:rPr lang="en-US" dirty="0"/>
                  <a:t> to ensure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oMath>
                </a14:m>
                <a:r>
                  <a:rPr lang="en-US" dirty="0"/>
                  <a:t> is negative?</a:t>
                </a:r>
              </a:p>
              <a:p>
                <a:r>
                  <a:rPr lang="en-US" dirty="0"/>
                  <a:t>Choose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pPr lvl="1"/>
                <a14:m>
                  <m:oMath xmlns:m="http://schemas.openxmlformats.org/officeDocument/2006/math">
                    <m:r>
                      <a:rPr lang="en-US" b="0" i="1" smtClean="0">
                        <a:latin typeface="Cambria Math" panose="02040503050406030204" pitchFamily="18" charset="0"/>
                      </a:rPr>
                      <m:t>𝜂</m:t>
                    </m:r>
                  </m:oMath>
                </a14:m>
                <a:r>
                  <a:rPr lang="en-US" dirty="0"/>
                  <a:t> is a small, positive parameter (known as the </a:t>
                </a:r>
                <a:r>
                  <a:rPr lang="en-US" b="1" i="1" dirty="0"/>
                  <a:t>learning rate</a:t>
                </a:r>
                <a:r>
                  <a:rPr lang="en-US" dirty="0"/>
                  <a:t>)</a:t>
                </a:r>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𝐶</m:t>
                            </m:r>
                          </m:e>
                        </m:d>
                      </m:e>
                      <m:sup>
                        <m:r>
                          <a:rPr lang="en-US" b="0" i="1" smtClean="0">
                            <a:latin typeface="Cambria Math" panose="02040503050406030204" pitchFamily="18" charset="0"/>
                          </a:rPr>
                          <m:t>2</m:t>
                        </m:r>
                      </m:sup>
                    </m:sSup>
                  </m:oMath>
                </a14:m>
                <a:endParaRPr lang="en-US" dirty="0"/>
              </a:p>
              <a:p>
                <a:pPr lvl="1"/>
                <a:r>
                  <a:rPr lang="en-US" dirty="0"/>
                  <a:t>Since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r>
                              <a:rPr lang="en-US" i="1">
                                <a:latin typeface="Cambria Math" panose="02040503050406030204" pitchFamily="18" charset="0"/>
                              </a:rPr>
                              <m:t>𝐶</m:t>
                            </m:r>
                          </m:e>
                        </m:d>
                      </m:e>
                      <m:sup>
                        <m:r>
                          <a:rPr lang="en-US" i="1">
                            <a:latin typeface="Cambria Math" panose="02040503050406030204" pitchFamily="18" charset="0"/>
                          </a:rPr>
                          <m:t>2</m:t>
                        </m:r>
                      </m:sup>
                    </m:sSup>
                    <m:r>
                      <a:rPr lang="en-US" b="0" i="1" smtClean="0">
                        <a:latin typeface="Cambria Math" panose="02040503050406030204" pitchFamily="18" charset="0"/>
                      </a:rPr>
                      <m:t>≥0</m:t>
                    </m:r>
                  </m:oMath>
                </a14:m>
                <a:r>
                  <a:rPr lang="en-US" dirty="0"/>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≤0</m:t>
                    </m:r>
                  </m:oMath>
                </a14:m>
                <a:endParaRPr lang="en-US" dirty="0"/>
              </a:p>
              <a:p>
                <a:pPr lvl="1"/>
                <a:r>
                  <a:rPr lang="en-US" dirty="0"/>
                  <a:t>Thus </a:t>
                </a:r>
                <a14:m>
                  <m:oMath xmlns:m="http://schemas.openxmlformats.org/officeDocument/2006/math">
                    <m:r>
                      <a:rPr lang="en-US" b="0" i="1" smtClean="0">
                        <a:latin typeface="Cambria Math" panose="02040503050406030204" pitchFamily="18" charset="0"/>
                      </a:rPr>
                      <m:t>𝐶</m:t>
                    </m:r>
                  </m:oMath>
                </a14:m>
                <a:r>
                  <a:rPr lang="en-US" dirty="0"/>
                  <a:t> will always decrease and never </a:t>
                </a:r>
                <a:br>
                  <a:rPr lang="en-US" dirty="0"/>
                </a:br>
                <a:r>
                  <a:rPr lang="en-US" dirty="0"/>
                  <a:t>increase</a:t>
                </a:r>
              </a:p>
              <a:p>
                <a:r>
                  <a:rPr lang="en-US" dirty="0"/>
                  <a:t>Thus, choose new position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𝜂</m:t>
                    </m:r>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Repeat until we reach the minimum</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561840"/>
              </a:xfrm>
              <a:blipFill>
                <a:blip r:embed="rId2"/>
                <a:stretch>
                  <a:fillRect l="-1006" t="-182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3">
            <a:extLst>
              <a:ext uri="{28A0092B-C50C-407E-A947-70E740481C1C}">
                <a14:useLocalDpi xmlns:a14="http://schemas.microsoft.com/office/drawing/2010/main" val="0"/>
              </a:ext>
            </a:extLst>
          </a:blip>
          <a:srcRect l="19171" t="13448" r="8126" b="8748"/>
          <a:stretch/>
        </p:blipFill>
        <p:spPr bwMode="auto">
          <a:xfrm>
            <a:off x="6523551" y="4399810"/>
            <a:ext cx="2506149" cy="202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9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Compute the gradient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Move in the </a:t>
                </a:r>
                <a:r>
                  <a:rPr lang="en-US" i="1" dirty="0"/>
                  <a:t>opposite</a:t>
                </a:r>
                <a:r>
                  <a:rPr lang="en-US" dirty="0"/>
                  <a:t> direction</a:t>
                </a:r>
              </a:p>
              <a:p>
                <a:pPr lvl="1"/>
                <a:r>
                  <a:rPr lang="en-US" dirty="0"/>
                  <a:t>It’s like falling down the slope of the valley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Summary of gradient descent</a:t>
            </a:r>
          </a:p>
        </p:txBody>
      </p:sp>
      <p:pic>
        <p:nvPicPr>
          <p:cNvPr id="2050" name="Picture 2" descr="http://neuralnetworksanddeeplearning.com/images/valley_with_ball.png"/>
          <p:cNvPicPr>
            <a:picLocks noChangeAspect="1" noChangeArrowheads="1"/>
          </p:cNvPicPr>
          <p:nvPr/>
        </p:nvPicPr>
        <p:blipFill rotWithShape="1">
          <a:blip r:embed="rId3">
            <a:extLst>
              <a:ext uri="{28A0092B-C50C-407E-A947-70E740481C1C}">
                <a14:useLocalDpi xmlns:a14="http://schemas.microsoft.com/office/drawing/2010/main" val="0"/>
              </a:ext>
            </a:extLst>
          </a:blip>
          <a:srcRect t="12341" b="9413"/>
          <a:stretch/>
        </p:blipFill>
        <p:spPr bwMode="auto">
          <a:xfrm>
            <a:off x="1452281" y="2624118"/>
            <a:ext cx="6330991" cy="373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871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14:m>
                  <m:oMath xmlns:m="http://schemas.openxmlformats.org/officeDocument/2006/math">
                    <m:r>
                      <m:rPr>
                        <m:sty m:val="p"/>
                      </m:rPr>
                      <a:rPr lang="en-US" i="1" smtClean="0">
                        <a:latin typeface="Cambria Math" charset="0"/>
                      </a:rPr>
                      <m:t>f</m:t>
                    </m:r>
                    <m:d>
                      <m:dPr>
                        <m:ctrlPr>
                          <a:rPr lang="en-US" b="0" i="1" smtClean="0">
                            <a:latin typeface="Cambria Math" panose="02040503050406030204" pitchFamily="18" charset="0"/>
                          </a:rPr>
                        </m:ctrlPr>
                      </m:dPr>
                      <m:e>
                        <m:r>
                          <a:rPr lang="en-US" b="0" i="1" smtClean="0">
                            <a:latin typeface="Cambria Math" charset="0"/>
                          </a:rPr>
                          <m:t>𝑧</m:t>
                        </m:r>
                      </m:e>
                    </m:d>
                    <m:r>
                      <a:rPr lang="en-US" b="0" i="1" smtClean="0">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mr-IN" b="0" i="1" smtClean="0">
                                <a:latin typeface="Cambria Math" panose="02040503050406030204" pitchFamily="18"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𝑧</m:t>
                            </m:r>
                          </m:sup>
                        </m:sSup>
                      </m:den>
                    </m:f>
                  </m:oMath>
                </a14:m>
                <a:r>
                  <a:rPr lang="en-US" dirty="0"/>
                  <a:t> </a:t>
                </a:r>
              </a:p>
              <a:p>
                <a:r>
                  <a:rPr lang="en-US" dirty="0"/>
                  <a:t>Use chain rule with g(z) = </a:t>
                </a:r>
                <a14:m>
                  <m:oMath xmlns:m="http://schemas.openxmlformats.org/officeDocument/2006/math">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oMath>
                </a14:m>
                <a:endParaRPr lang="en-US" dirty="0"/>
              </a:p>
              <a:p>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rPr>
                          <m:t>𝛿</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m:t>
                            </m:r>
                          </m:e>
                        </m:d>
                        <m:r>
                          <a:rPr lang="en-US" b="0" i="1" smtClean="0">
                            <a:latin typeface="Cambria Math" charset="0"/>
                          </a:rPr>
                          <m:t> )</m:t>
                        </m:r>
                      </m:num>
                      <m:den>
                        <m:r>
                          <a:rPr lang="mr-IN" i="1" smtClean="0">
                            <a:latin typeface="Cambria Math" charset="0"/>
                          </a:rPr>
                          <m:t>𝛿</m:t>
                        </m:r>
                        <m:r>
                          <a:rPr lang="en-US" b="0" i="1" smtClean="0">
                            <a:latin typeface="Cambria Math" charset="0"/>
                          </a:rPr>
                          <m:t>(</m:t>
                        </m:r>
                        <m:r>
                          <a:rPr lang="en-US" b="0" i="1" smtClean="0">
                            <a:latin typeface="Cambria Math" charset="0"/>
                          </a:rPr>
                          <m:t>𝑧</m:t>
                        </m:r>
                        <m:r>
                          <a:rPr lang="en-US" b="0" i="1" smtClean="0">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i="1">
                            <a:latin typeface="Cambria Math" charset="0"/>
                          </a:rPr>
                          <m:t>𝑧</m:t>
                        </m:r>
                        <m:r>
                          <a:rPr lang="en-US" b="0" i="1" smtClean="0">
                            <a:latin typeface="Cambria Math" charset="0"/>
                          </a:rPr>
                          <m:t>)</m:t>
                        </m:r>
                        <m:r>
                          <a:rPr lang="en-US" i="1">
                            <a:latin typeface="Cambria Math" charset="0"/>
                          </a:rPr>
                          <m:t>)</m:t>
                        </m:r>
                      </m:den>
                    </m:f>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smtClean="0">
                            <a:latin typeface="Cambria Math" panose="02040503050406030204" pitchFamily="18" charset="0"/>
                          </a:rPr>
                        </m:ctrlPr>
                      </m:fPr>
                      <m:num>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num>
                      <m:den>
                        <m:sSup>
                          <m:sSupPr>
                            <m:ctrlPr>
                              <a:rPr lang="is-IS" i="1" smtClean="0">
                                <a:latin typeface="Cambria Math" panose="02040503050406030204" pitchFamily="18" charset="0"/>
                              </a:rPr>
                            </m:ctrlPr>
                          </m:sSupPr>
                          <m:e>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e>
                          <m:sup>
                            <m:r>
                              <a:rPr lang="is-IS" i="1" smtClean="0">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m:t>
                        </m:r>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r>
                      <a:rPr lang="en-US" b="0" i="0" smtClean="0">
                        <a:latin typeface="Cambria Math" charset="0"/>
                      </a:rPr>
                      <m:t>  </m:t>
                    </m:r>
                  </m:oMath>
                </a14:m>
                <a:r>
                  <a:rPr lang="en-US" dirty="0"/>
                  <a:t>- </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den>
                    </m:f>
                  </m:oMath>
                </a14:m>
                <a:r>
                  <a:rPr lang="en-US" dirty="0"/>
                  <a:t> -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endParaRPr lang="en-US" dirty="0"/>
              </a:p>
              <a:p>
                <a:r>
                  <a:rPr lang="en-US" dirty="0"/>
                  <a:t>Nice form of answer is </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=f(z) (1-f(z))</a:t>
                </a:r>
              </a:p>
              <a:p>
                <a:r>
                  <a:rPr lang="en-US" dirty="0"/>
                  <a:t>How do you get this in terms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8" t="-71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of a sigmoidal neuron</a:t>
            </a:r>
          </a:p>
        </p:txBody>
      </p:sp>
    </p:spTree>
    <p:extLst>
      <p:ext uri="{BB962C8B-B14F-4D97-AF65-F5344CB8AC3E}">
        <p14:creationId xmlns:p14="http://schemas.microsoft.com/office/powerpoint/2010/main" val="375902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2E791-E0BE-B349-92CA-59ED7483CD94}"/>
              </a:ext>
            </a:extLst>
          </p:cNvPr>
          <p:cNvSpPr>
            <a:spLocks noGrp="1"/>
          </p:cNvSpPr>
          <p:nvPr>
            <p:ph idx="1"/>
          </p:nvPr>
        </p:nvSpPr>
        <p:spPr/>
        <p:txBody>
          <a:bodyPr/>
          <a:lstStyle/>
          <a:p>
            <a:r>
              <a:rPr lang="en-US" dirty="0"/>
              <a:t>Propagates gradient backward through the circuit, by using the chain rule of differentiation </a:t>
            </a:r>
          </a:p>
          <a:p>
            <a:r>
              <a:rPr lang="en-US" dirty="0"/>
              <a:t>f(g(x))=f’(g(x))g’(x)</a:t>
            </a:r>
          </a:p>
          <a:p>
            <a:r>
              <a:rPr lang="en-US" dirty="0"/>
              <a:t>So if output node is f(</a:t>
            </a:r>
            <a:r>
              <a:rPr lang="en-US" dirty="0" err="1"/>
              <a:t>W</a:t>
            </a:r>
            <a:r>
              <a:rPr lang="en-US" baseline="-25000" dirty="0" err="1"/>
              <a:t>o</a:t>
            </a:r>
            <a:r>
              <a:rPr lang="en-US" dirty="0" err="1"/>
              <a:t>,Y</a:t>
            </a:r>
            <a:r>
              <a:rPr lang="en-US" dirty="0"/>
              <a:t>) and we ”open out Y” into g(W</a:t>
            </a:r>
            <a:r>
              <a:rPr lang="en-US" baseline="-25000" dirty="0"/>
              <a:t>1</a:t>
            </a:r>
            <a:r>
              <a:rPr lang="en-US" dirty="0"/>
              <a:t>,X) where X is the input of the previous layer then we have to chain the derivatives as f’(</a:t>
            </a:r>
            <a:r>
              <a:rPr lang="en-US" dirty="0" err="1"/>
              <a:t>W</a:t>
            </a:r>
            <a:r>
              <a:rPr lang="en-US" baseline="-25000" dirty="0" err="1"/>
              <a:t>o</a:t>
            </a:r>
            <a:r>
              <a:rPr lang="en-US" dirty="0" err="1"/>
              <a:t>,g</a:t>
            </a:r>
            <a:r>
              <a:rPr lang="en-US" dirty="0"/>
              <a:t>(W</a:t>
            </a:r>
            <a:r>
              <a:rPr lang="en-US" baseline="-25000" dirty="0"/>
              <a:t>1</a:t>
            </a:r>
            <a:r>
              <a:rPr lang="en-US" dirty="0"/>
              <a:t>,X)) g’(W</a:t>
            </a:r>
            <a:r>
              <a:rPr lang="en-US" baseline="-25000" dirty="0"/>
              <a:t>1</a:t>
            </a:r>
            <a:r>
              <a:rPr lang="en-US" dirty="0"/>
              <a:t>,X)</a:t>
            </a:r>
          </a:p>
          <a:p>
            <a:r>
              <a:rPr lang="en-US" dirty="0"/>
              <a:t>Remember these derivatives are </a:t>
            </a:r>
            <a:r>
              <a:rPr lang="en-US" dirty="0" err="1"/>
              <a:t>wrt</a:t>
            </a:r>
            <a:r>
              <a:rPr lang="en-US" dirty="0"/>
              <a:t> to the weights of the network! </a:t>
            </a:r>
          </a:p>
          <a:p>
            <a:r>
              <a:rPr lang="en-US" dirty="0"/>
              <a:t>Detailed derivations are in Nielsen book</a:t>
            </a:r>
          </a:p>
        </p:txBody>
      </p:sp>
      <p:sp>
        <p:nvSpPr>
          <p:cNvPr id="3" name="Title 2">
            <a:extLst>
              <a:ext uri="{FF2B5EF4-FFF2-40B4-BE49-F238E27FC236}">
                <a16:creationId xmlns:a16="http://schemas.microsoft.com/office/drawing/2014/main" id="{A901B7D2-1217-FE42-A842-F7A47796AD86}"/>
              </a:ext>
            </a:extLst>
          </p:cNvPr>
          <p:cNvSpPr>
            <a:spLocks noGrp="1"/>
          </p:cNvSpPr>
          <p:nvPr>
            <p:ph type="title"/>
          </p:nvPr>
        </p:nvSpPr>
        <p:spPr/>
        <p:txBody>
          <a:bodyPr/>
          <a:lstStyle/>
          <a:p>
            <a:r>
              <a:rPr lang="en-US" dirty="0"/>
              <a:t>Backpropagation </a:t>
            </a:r>
          </a:p>
        </p:txBody>
      </p:sp>
    </p:spTree>
    <p:extLst>
      <p:ext uri="{BB962C8B-B14F-4D97-AF65-F5344CB8AC3E}">
        <p14:creationId xmlns:p14="http://schemas.microsoft.com/office/powerpoint/2010/main" val="2151406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1">
            <a:extLst>
              <a:ext uri="{FF2B5EF4-FFF2-40B4-BE49-F238E27FC236}">
                <a16:creationId xmlns:a16="http://schemas.microsoft.com/office/drawing/2014/main" id="{C1B43D3E-FDDA-8047-8DAB-CC6AACA92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93" t="80180"/>
          <a:stretch/>
        </p:blipFill>
        <p:spPr bwMode="auto">
          <a:xfrm>
            <a:off x="746436" y="2204820"/>
            <a:ext cx="7651128" cy="29903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A947E0-3371-B445-A307-1B895A729FF9}"/>
              </a:ext>
            </a:extLst>
          </p:cNvPr>
          <p:cNvSpPr txBox="1"/>
          <p:nvPr/>
        </p:nvSpPr>
        <p:spPr>
          <a:xfrm>
            <a:off x="0" y="6182134"/>
            <a:ext cx="3628879" cy="646331"/>
          </a:xfrm>
          <a:prstGeom prst="rect">
            <a:avLst/>
          </a:prstGeom>
          <a:noFill/>
        </p:spPr>
        <p:txBody>
          <a:bodyPr wrap="none" rtlCol="0">
            <a:spAutoFit/>
          </a:bodyPr>
          <a:lstStyle/>
          <a:p>
            <a:r>
              <a:rPr lang="en-US" dirty="0"/>
              <a:t>Yao et al. Nature Immunology (2019)</a:t>
            </a:r>
          </a:p>
          <a:p>
            <a:endParaRPr lang="en-US" dirty="0"/>
          </a:p>
        </p:txBody>
      </p:sp>
      <p:sp>
        <p:nvSpPr>
          <p:cNvPr id="3" name="Rectangle 2">
            <a:extLst>
              <a:ext uri="{FF2B5EF4-FFF2-40B4-BE49-F238E27FC236}">
                <a16:creationId xmlns:a16="http://schemas.microsoft.com/office/drawing/2014/main" id="{D0D293E0-9AEE-0546-BA88-BDC18A9AC627}"/>
              </a:ext>
            </a:extLst>
          </p:cNvPr>
          <p:cNvSpPr/>
          <p:nvPr/>
        </p:nvSpPr>
        <p:spPr>
          <a:xfrm>
            <a:off x="0" y="6505299"/>
            <a:ext cx="2957156" cy="276999"/>
          </a:xfrm>
          <a:prstGeom prst="rect">
            <a:avLst/>
          </a:prstGeom>
        </p:spPr>
        <p:txBody>
          <a:bodyPr wrap="none">
            <a:spAutoFit/>
          </a:bodyPr>
          <a:lstStyle/>
          <a:p>
            <a:r>
              <a:rPr lang="en-US" sz="1200" dirty="0"/>
              <a:t>https://</a:t>
            </a:r>
            <a:r>
              <a:rPr lang="en-US" sz="1200" dirty="0" err="1"/>
              <a:t>doi.org</a:t>
            </a:r>
            <a:r>
              <a:rPr lang="en-US" sz="1200" dirty="0"/>
              <a:t>/10.1038/s41590-019-0403-4</a:t>
            </a:r>
          </a:p>
        </p:txBody>
      </p:sp>
      <p:sp>
        <p:nvSpPr>
          <p:cNvPr id="5" name="TextBox 4">
            <a:extLst>
              <a:ext uri="{FF2B5EF4-FFF2-40B4-BE49-F238E27FC236}">
                <a16:creationId xmlns:a16="http://schemas.microsoft.com/office/drawing/2014/main" id="{F4C2B4D5-555F-F841-AED6-018388837A54}"/>
              </a:ext>
            </a:extLst>
          </p:cNvPr>
          <p:cNvSpPr txBox="1"/>
          <p:nvPr/>
        </p:nvSpPr>
        <p:spPr>
          <a:xfrm>
            <a:off x="775504" y="324091"/>
            <a:ext cx="7558268"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Pseudotime is not time series analysis</a:t>
            </a:r>
          </a:p>
        </p:txBody>
      </p:sp>
    </p:spTree>
    <p:extLst>
      <p:ext uri="{BB962C8B-B14F-4D97-AF65-F5344CB8AC3E}">
        <p14:creationId xmlns:p14="http://schemas.microsoft.com/office/powerpoint/2010/main" val="4154188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64CCD-3379-B44C-A8D0-57DE0E11837C}"/>
              </a:ext>
            </a:extLst>
          </p:cNvPr>
          <p:cNvSpPr>
            <a:spLocks noGrp="1"/>
          </p:cNvSpPr>
          <p:nvPr>
            <p:ph type="title"/>
          </p:nvPr>
        </p:nvSpPr>
        <p:spPr>
          <a:xfrm>
            <a:off x="0" y="3285641"/>
            <a:ext cx="8391644" cy="798991"/>
          </a:xfrm>
        </p:spPr>
        <p:txBody>
          <a:bodyPr/>
          <a:lstStyle/>
          <a:p>
            <a:r>
              <a:rPr lang="en-US" dirty="0"/>
              <a:t>Regularization</a:t>
            </a:r>
          </a:p>
        </p:txBody>
      </p:sp>
    </p:spTree>
    <p:extLst>
      <p:ext uri="{BB962C8B-B14F-4D97-AF65-F5344CB8AC3E}">
        <p14:creationId xmlns:p14="http://schemas.microsoft.com/office/powerpoint/2010/main" val="952057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4B948-FF2B-C443-AFB9-0E11427C3EDE}"/>
              </a:ext>
            </a:extLst>
          </p:cNvPr>
          <p:cNvSpPr>
            <a:spLocks noGrp="1"/>
          </p:cNvSpPr>
          <p:nvPr>
            <p:ph type="title"/>
          </p:nvPr>
        </p:nvSpPr>
        <p:spPr/>
        <p:txBody>
          <a:bodyPr/>
          <a:lstStyle/>
          <a:p>
            <a:r>
              <a:rPr lang="en-US" dirty="0"/>
              <a:t>Regularization </a:t>
            </a:r>
          </a:p>
        </p:txBody>
      </p:sp>
      <p:sp>
        <p:nvSpPr>
          <p:cNvPr id="4" name="Content Placeholder 1">
            <a:extLst>
              <a:ext uri="{FF2B5EF4-FFF2-40B4-BE49-F238E27FC236}">
                <a16:creationId xmlns:a16="http://schemas.microsoft.com/office/drawing/2014/main" id="{BA412D52-4966-E546-B10C-75A11B5471C1}"/>
              </a:ext>
            </a:extLst>
          </p:cNvPr>
          <p:cNvSpPr txBox="1">
            <a:spLocks/>
          </p:cNvSpPr>
          <p:nvPr/>
        </p:nvSpPr>
        <p:spPr>
          <a:xfrm>
            <a:off x="322644" y="943124"/>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latin typeface="Avenir Roman" panose="02000503020000020003" pitchFamily="2" charset="0"/>
              </a:rPr>
              <a:t>In neural networks regularizations express a preference for simpler solutions </a:t>
            </a:r>
          </a:p>
          <a:p>
            <a:pPr marL="342900" indent="-342900">
              <a:buFont typeface="Arial" charset="0"/>
              <a:buChar char="•"/>
            </a:pPr>
            <a:r>
              <a:rPr lang="en-US" dirty="0">
                <a:latin typeface="Avenir Roman" panose="02000503020000020003" pitchFamily="2" charset="0"/>
              </a:rPr>
              <a:t>Yields an inductive bias in the solution space</a:t>
            </a:r>
          </a:p>
          <a:p>
            <a:pPr marL="342900" indent="-342900">
              <a:buFont typeface="Arial" charset="0"/>
              <a:buChar char="•"/>
            </a:pPr>
            <a:r>
              <a:rPr lang="en-US" dirty="0">
                <a:latin typeface="Avenir Roman" panose="02000503020000020003" pitchFamily="2" charset="0"/>
              </a:rPr>
              <a:t>Sometimes can get solution out of local minima </a:t>
            </a:r>
          </a:p>
          <a:p>
            <a:pPr marL="342900" indent="-342900">
              <a:buFont typeface="Arial" charset="0"/>
              <a:buChar char="•"/>
            </a:pPr>
            <a:r>
              <a:rPr lang="en-US" dirty="0">
                <a:latin typeface="Avenir Roman" panose="02000503020000020003" pitchFamily="2" charset="0"/>
              </a:rPr>
              <a:t>How do we define “simple” ? </a:t>
            </a:r>
          </a:p>
          <a:p>
            <a:pPr marL="342900" indent="-342900">
              <a:buFont typeface="Arial" charset="0"/>
              <a:buChar char="•"/>
            </a:pPr>
            <a:r>
              <a:rPr lang="en-US" dirty="0">
                <a:latin typeface="Avenir Roman" panose="02000503020000020003" pitchFamily="2" charset="0"/>
              </a:rPr>
              <a:t>Regularizations are not the same as in low-parameters where capacity is restricted</a:t>
            </a:r>
          </a:p>
        </p:txBody>
      </p:sp>
    </p:spTree>
    <p:extLst>
      <p:ext uri="{BB962C8B-B14F-4D97-AF65-F5344CB8AC3E}">
        <p14:creationId xmlns:p14="http://schemas.microsoft.com/office/powerpoint/2010/main" val="332380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r>
                  <a:rPr lang="en-US" dirty="0"/>
                  <a:t>Add a </a:t>
                </a:r>
                <a:r>
                  <a:rPr lang="en-US" b="1" i="1" dirty="0"/>
                  <a:t>regularization term</a:t>
                </a:r>
                <a:r>
                  <a:rPr lang="en-US" dirty="0"/>
                  <a:t> to the cost function:</a:t>
                </a:r>
              </a:p>
              <a:p>
                <a:endParaRPr lang="en-US" sz="14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𝑥𝑗</m:t>
                          </m: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𝑗</m:t>
                                      </m:r>
                                    </m:sub>
                                    <m:sup>
                                      <m:r>
                                        <a:rPr lang="en-US" b="0" i="1" smtClean="0">
                                          <a:latin typeface="Cambria Math" panose="02040503050406030204" pitchFamily="18" charset="0"/>
                                        </a:rPr>
                                        <m:t>𝐿</m:t>
                                      </m:r>
                                    </m:sup>
                                  </m:sSubSup>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𝑗</m:t>
                                          </m:r>
                                        </m:sub>
                                        <m:sup>
                                          <m:r>
                                            <a:rPr lang="en-US" b="0" i="1" smtClean="0">
                                              <a:latin typeface="Cambria Math" panose="02040503050406030204" pitchFamily="18" charset="0"/>
                                            </a:rPr>
                                            <m:t>𝐿</m:t>
                                          </m:r>
                                        </m:sup>
                                      </m:sSubSup>
                                    </m:e>
                                  </m:d>
                                </m:e>
                              </m:func>
                            </m:e>
                          </m:d>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endParaRPr lang="en-US" sz="1000" dirty="0"/>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oMath>
                </a14:m>
                <a:r>
                  <a:rPr lang="en-US" dirty="0"/>
                  <a:t>, </a:t>
                </a:r>
                <a14:m>
                  <m:oMath xmlns:m="http://schemas.openxmlformats.org/officeDocument/2006/math">
                    <m:r>
                      <a:rPr lang="en-US" b="0" i="1" smtClean="0">
                        <a:latin typeface="Cambria Math" panose="02040503050406030204" pitchFamily="18" charset="0"/>
                      </a:rPr>
                      <m:t>𝜆</m:t>
                    </m:r>
                  </m:oMath>
                </a14:m>
                <a:r>
                  <a:rPr lang="en-US" dirty="0"/>
                  <a:t> the </a:t>
                </a:r>
                <a:r>
                  <a:rPr lang="en-US" b="1" i="1" dirty="0"/>
                  <a:t>regularization parameter</a:t>
                </a:r>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a:t>
                </a:r>
                <a:r>
                  <a:rPr lang="en-US" dirty="0" err="1"/>
                  <a:t>unregularized</a:t>
                </a:r>
                <a:r>
                  <a:rPr lang="en-US" dirty="0"/>
                  <a:t> cost</a:t>
                </a:r>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rotWithShape="0">
                <a:blip r:embed="rId2"/>
                <a:stretch>
                  <a:fillRect l="-1244" t="-18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954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3272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8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B3A12-47FD-B447-83A0-DF92C5CDFE1E}"/>
              </a:ext>
            </a:extLst>
          </p:cNvPr>
          <p:cNvSpPr>
            <a:spLocks noGrp="1"/>
          </p:cNvSpPr>
          <p:nvPr>
            <p:ph type="title"/>
          </p:nvPr>
        </p:nvSpPr>
        <p:spPr>
          <a:xfrm>
            <a:off x="278969" y="2805193"/>
            <a:ext cx="8391644" cy="798991"/>
          </a:xfrm>
        </p:spPr>
        <p:txBody>
          <a:bodyPr/>
          <a:lstStyle/>
          <a:p>
            <a:r>
              <a:rPr lang="en-US" dirty="0"/>
              <a:t>Convolutions</a:t>
            </a:r>
          </a:p>
        </p:txBody>
      </p:sp>
    </p:spTree>
    <p:extLst>
      <p:ext uri="{BB962C8B-B14F-4D97-AF65-F5344CB8AC3E}">
        <p14:creationId xmlns:p14="http://schemas.microsoft.com/office/powerpoint/2010/main" val="2756344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Images are a series of Pixel Values</a:t>
            </a:r>
          </a:p>
        </p:txBody>
      </p:sp>
      <p:pic>
        <p:nvPicPr>
          <p:cNvPr id="1026" name="Picture 2" descr="https://cdn-images-1.medium.com/max/1600/1*zY1qFB9aFfZz66YxxoI2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6" y="1466604"/>
            <a:ext cx="3869634" cy="3862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0713" y="1749287"/>
            <a:ext cx="1854867" cy="923330"/>
          </a:xfrm>
          <a:prstGeom prst="rect">
            <a:avLst/>
          </a:prstGeom>
          <a:noFill/>
        </p:spPr>
        <p:txBody>
          <a:bodyPr wrap="none" rtlCol="0">
            <a:spAutoFit/>
          </a:bodyPr>
          <a:lstStyle/>
          <a:p>
            <a:r>
              <a:rPr lang="en-US" dirty="0"/>
              <a:t>Grayscale images:</a:t>
            </a:r>
          </a:p>
          <a:p>
            <a:r>
              <a:rPr lang="en-US" dirty="0"/>
              <a:t>0=Black </a:t>
            </a:r>
          </a:p>
          <a:p>
            <a:r>
              <a:rPr lang="en-US" dirty="0"/>
              <a:t>255 = White</a:t>
            </a:r>
          </a:p>
        </p:txBody>
      </p:sp>
      <p:sp>
        <p:nvSpPr>
          <p:cNvPr id="2" name="TextBox 1"/>
          <p:cNvSpPr txBox="1"/>
          <p:nvPr/>
        </p:nvSpPr>
        <p:spPr>
          <a:xfrm>
            <a:off x="689113" y="6016487"/>
            <a:ext cx="2496324" cy="369332"/>
          </a:xfrm>
          <a:prstGeom prst="rect">
            <a:avLst/>
          </a:prstGeom>
          <a:noFill/>
        </p:spPr>
        <p:txBody>
          <a:bodyPr wrap="none" rtlCol="0">
            <a:spAutoFit/>
          </a:bodyPr>
          <a:lstStyle/>
          <a:p>
            <a:r>
              <a:rPr lang="en-US" dirty="0"/>
              <a:t>Spatial locality structure </a:t>
            </a:r>
          </a:p>
        </p:txBody>
      </p:sp>
    </p:spTree>
    <p:extLst>
      <p:ext uri="{BB962C8B-B14F-4D97-AF65-F5344CB8AC3E}">
        <p14:creationId xmlns:p14="http://schemas.microsoft.com/office/powerpoint/2010/main" val="1673642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Make connections in small, localized regions of the input image</a:t>
            </a:r>
          </a:p>
        </p:txBody>
      </p:sp>
      <p:pic>
        <p:nvPicPr>
          <p:cNvPr id="4098" name="Picture 2" descr="http://neuralnetworksanddeeplearning.com/images/tikz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56944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Slide the local receptive field over by one (or more) pixel and repeat</a:t>
            </a:r>
          </a:p>
        </p:txBody>
      </p:sp>
      <p:pic>
        <p:nvPicPr>
          <p:cNvPr id="5122" name="Picture 2" descr="http://neuralnetworksanddeeplearning.com/images/tikz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73907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convolution operation</a:t>
            </a:r>
          </a:p>
        </p:txBody>
      </p:sp>
      <p:pic>
        <p:nvPicPr>
          <p:cNvPr id="4" name="Picture 3"/>
          <p:cNvPicPr>
            <a:picLocks noChangeAspect="1"/>
          </p:cNvPicPr>
          <p:nvPr/>
        </p:nvPicPr>
        <p:blipFill>
          <a:blip r:embed="rId2"/>
          <a:stretch>
            <a:fillRect/>
          </a:stretch>
        </p:blipFill>
        <p:spPr>
          <a:xfrm>
            <a:off x="717964" y="835503"/>
            <a:ext cx="2197100" cy="1930400"/>
          </a:xfrm>
          <a:prstGeom prst="rect">
            <a:avLst/>
          </a:prstGeom>
        </p:spPr>
      </p:pic>
      <p:pic>
        <p:nvPicPr>
          <p:cNvPr id="5" name="Picture 4"/>
          <p:cNvPicPr>
            <a:picLocks noChangeAspect="1"/>
          </p:cNvPicPr>
          <p:nvPr/>
        </p:nvPicPr>
        <p:blipFill>
          <a:blip r:embed="rId3"/>
          <a:stretch>
            <a:fillRect/>
          </a:stretch>
        </p:blipFill>
        <p:spPr>
          <a:xfrm>
            <a:off x="3321178" y="970929"/>
            <a:ext cx="1524000" cy="1333500"/>
          </a:xfrm>
          <a:prstGeom prst="rect">
            <a:avLst/>
          </a:prstGeom>
        </p:spPr>
      </p:pic>
      <p:pic>
        <p:nvPicPr>
          <p:cNvPr id="2050" name="Picture 2" descr="http://deeplearning.stanford.edu/wiki/images/6/6c/Convolution_schemat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 y="308071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24939" y="2027583"/>
            <a:ext cx="2260299" cy="923330"/>
          </a:xfrm>
          <a:prstGeom prst="rect">
            <a:avLst/>
          </a:prstGeom>
          <a:noFill/>
        </p:spPr>
        <p:txBody>
          <a:bodyPr wrap="none" rtlCol="0">
            <a:spAutoFit/>
          </a:bodyPr>
          <a:lstStyle/>
          <a:p>
            <a:pPr marL="342900" indent="-342900">
              <a:buAutoNum type="arabicPeriod"/>
            </a:pPr>
            <a:r>
              <a:rPr lang="en-US" dirty="0"/>
              <a:t>Pointwise multiply</a:t>
            </a:r>
          </a:p>
          <a:p>
            <a:pPr marL="342900" indent="-342900">
              <a:buAutoNum type="arabicPeriod"/>
            </a:pPr>
            <a:r>
              <a:rPr lang="en-US" dirty="0"/>
              <a:t>Add results</a:t>
            </a:r>
          </a:p>
          <a:p>
            <a:pPr marL="342900" indent="-342900">
              <a:buAutoNum type="arabicPeriod"/>
            </a:pPr>
            <a:r>
              <a:rPr lang="en-US" dirty="0"/>
              <a:t>Translate filter</a:t>
            </a:r>
          </a:p>
        </p:txBody>
      </p:sp>
      <p:sp>
        <p:nvSpPr>
          <p:cNvPr id="7" name="TextBox 6"/>
          <p:cNvSpPr txBox="1"/>
          <p:nvPr/>
        </p:nvSpPr>
        <p:spPr>
          <a:xfrm>
            <a:off x="3600637" y="2138572"/>
            <a:ext cx="1809150" cy="646331"/>
          </a:xfrm>
          <a:prstGeom prst="rect">
            <a:avLst/>
          </a:prstGeom>
          <a:noFill/>
        </p:spPr>
        <p:txBody>
          <a:bodyPr wrap="none" rtlCol="0">
            <a:spAutoFit/>
          </a:bodyPr>
          <a:lstStyle/>
          <a:p>
            <a:r>
              <a:rPr lang="en-US" dirty="0"/>
              <a:t>Filter/</a:t>
            </a:r>
          </a:p>
          <a:p>
            <a:r>
              <a:rPr lang="en-US" dirty="0"/>
              <a:t>Feature detector </a:t>
            </a:r>
          </a:p>
        </p:txBody>
      </p:sp>
      <p:sp>
        <p:nvSpPr>
          <p:cNvPr id="8" name="TextBox 7"/>
          <p:cNvSpPr txBox="1"/>
          <p:nvPr/>
        </p:nvSpPr>
        <p:spPr>
          <a:xfrm>
            <a:off x="1011666" y="2619237"/>
            <a:ext cx="759888" cy="369332"/>
          </a:xfrm>
          <a:prstGeom prst="rect">
            <a:avLst/>
          </a:prstGeom>
          <a:noFill/>
        </p:spPr>
        <p:txBody>
          <a:bodyPr wrap="none" rtlCol="0">
            <a:spAutoFit/>
          </a:bodyPr>
          <a:lstStyle/>
          <a:p>
            <a:r>
              <a:rPr lang="en-US" dirty="0"/>
              <a:t>Image</a:t>
            </a:r>
          </a:p>
        </p:txBody>
      </p:sp>
    </p:spTree>
    <p:extLst>
      <p:ext uri="{BB962C8B-B14F-4D97-AF65-F5344CB8AC3E}">
        <p14:creationId xmlns:p14="http://schemas.microsoft.com/office/powerpoint/2010/main" val="41150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75AD3F-E658-AB45-8BF0-F5CB979BF0B8}"/>
              </a:ext>
            </a:extLst>
          </p:cNvPr>
          <p:cNvPicPr>
            <a:picLocks noChangeAspect="1"/>
          </p:cNvPicPr>
          <p:nvPr/>
        </p:nvPicPr>
        <p:blipFill rotWithShape="1">
          <a:blip r:embed="rId2"/>
          <a:srcRect t="29807"/>
          <a:stretch/>
        </p:blipFill>
        <p:spPr>
          <a:xfrm>
            <a:off x="5088349" y="2072452"/>
            <a:ext cx="4055651" cy="4248721"/>
          </a:xfrm>
          <a:prstGeom prst="rect">
            <a:avLst/>
          </a:prstGeom>
        </p:spPr>
      </p:pic>
      <p:sp>
        <p:nvSpPr>
          <p:cNvPr id="4" name="TextBox 3">
            <a:extLst>
              <a:ext uri="{FF2B5EF4-FFF2-40B4-BE49-F238E27FC236}">
                <a16:creationId xmlns:a16="http://schemas.microsoft.com/office/drawing/2014/main" id="{F3AD699F-3285-064D-B173-B3C478CF25DB}"/>
              </a:ext>
            </a:extLst>
          </p:cNvPr>
          <p:cNvSpPr txBox="1"/>
          <p:nvPr/>
        </p:nvSpPr>
        <p:spPr>
          <a:xfrm>
            <a:off x="420130" y="123568"/>
            <a:ext cx="8550875" cy="1384995"/>
          </a:xfrm>
          <a:prstGeom prst="rect">
            <a:avLst/>
          </a:prstGeom>
          <a:noFill/>
        </p:spPr>
        <p:txBody>
          <a:bodyPr wrap="square" rtlCol="0">
            <a:spAutoFit/>
          </a:bodyPr>
          <a:lstStyle/>
          <a:p>
            <a:pPr algn="ctr"/>
            <a:r>
              <a:rPr lang="en-US" sz="4200" b="1" dirty="0">
                <a:latin typeface="Arial" panose="020B0604020202020204" pitchFamily="34" charset="0"/>
                <a:cs typeface="Arial" panose="020B0604020202020204" pitchFamily="34" charset="0"/>
              </a:rPr>
              <a:t>Challenges in inferring cell state dynamics from snapshots</a:t>
            </a:r>
          </a:p>
        </p:txBody>
      </p:sp>
      <p:pic>
        <p:nvPicPr>
          <p:cNvPr id="5" name="Picture 4">
            <a:extLst>
              <a:ext uri="{FF2B5EF4-FFF2-40B4-BE49-F238E27FC236}">
                <a16:creationId xmlns:a16="http://schemas.microsoft.com/office/drawing/2014/main" id="{6CA4652D-AC39-B541-B4F7-972B048ED531}"/>
              </a:ext>
            </a:extLst>
          </p:cNvPr>
          <p:cNvPicPr>
            <a:picLocks noChangeAspect="1"/>
          </p:cNvPicPr>
          <p:nvPr/>
        </p:nvPicPr>
        <p:blipFill rotWithShape="1">
          <a:blip r:embed="rId2"/>
          <a:srcRect b="72475"/>
          <a:stretch/>
        </p:blipFill>
        <p:spPr>
          <a:xfrm>
            <a:off x="-122083" y="2740431"/>
            <a:ext cx="5903990" cy="2425386"/>
          </a:xfrm>
          <a:prstGeom prst="rect">
            <a:avLst/>
          </a:prstGeom>
        </p:spPr>
      </p:pic>
      <p:sp>
        <p:nvSpPr>
          <p:cNvPr id="6" name="TextBox 5">
            <a:extLst>
              <a:ext uri="{FF2B5EF4-FFF2-40B4-BE49-F238E27FC236}">
                <a16:creationId xmlns:a16="http://schemas.microsoft.com/office/drawing/2014/main" id="{9C5282F9-1D41-C749-AE31-FB5234D2163D}"/>
              </a:ext>
            </a:extLst>
          </p:cNvPr>
          <p:cNvSpPr txBox="1"/>
          <p:nvPr/>
        </p:nvSpPr>
        <p:spPr>
          <a:xfrm>
            <a:off x="104358" y="6136507"/>
            <a:ext cx="2725554" cy="369332"/>
          </a:xfrm>
          <a:prstGeom prst="rect">
            <a:avLst/>
          </a:prstGeom>
          <a:noFill/>
        </p:spPr>
        <p:txBody>
          <a:bodyPr wrap="none" rtlCol="0">
            <a:spAutoFit/>
          </a:bodyPr>
          <a:lstStyle/>
          <a:p>
            <a:r>
              <a:rPr lang="en-US" dirty="0" err="1"/>
              <a:t>Weinreb</a:t>
            </a:r>
            <a:r>
              <a:rPr lang="en-US" dirty="0"/>
              <a:t> et al. PNAS (2018)</a:t>
            </a:r>
          </a:p>
        </p:txBody>
      </p:sp>
      <p:sp>
        <p:nvSpPr>
          <p:cNvPr id="7" name="Rectangle 6">
            <a:extLst>
              <a:ext uri="{FF2B5EF4-FFF2-40B4-BE49-F238E27FC236}">
                <a16:creationId xmlns:a16="http://schemas.microsoft.com/office/drawing/2014/main" id="{F74CD661-7E8D-1747-A4D8-2E303F9A823B}"/>
              </a:ext>
            </a:extLst>
          </p:cNvPr>
          <p:cNvSpPr/>
          <p:nvPr/>
        </p:nvSpPr>
        <p:spPr>
          <a:xfrm>
            <a:off x="0" y="6488668"/>
            <a:ext cx="2857514" cy="276999"/>
          </a:xfrm>
          <a:prstGeom prst="rect">
            <a:avLst/>
          </a:prstGeom>
        </p:spPr>
        <p:txBody>
          <a:bodyPr wrap="none">
            <a:spAutoFit/>
          </a:bodyPr>
          <a:lstStyle/>
          <a:p>
            <a:r>
              <a:rPr lang="en-US" sz="1200" dirty="0"/>
              <a:t>https://</a:t>
            </a:r>
            <a:r>
              <a:rPr lang="en-US" sz="1200" dirty="0" err="1"/>
              <a:t>doi.org</a:t>
            </a:r>
            <a:r>
              <a:rPr lang="en-US" sz="1200" dirty="0"/>
              <a:t>/10.1073/pnas.1714723115</a:t>
            </a:r>
          </a:p>
        </p:txBody>
      </p:sp>
    </p:spTree>
    <p:extLst>
      <p:ext uri="{BB962C8B-B14F-4D97-AF65-F5344CB8AC3E}">
        <p14:creationId xmlns:p14="http://schemas.microsoft.com/office/powerpoint/2010/main" val="2193858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2"/>
          <a:stretch>
            <a:fillRect/>
          </a:stretch>
        </p:blipFill>
        <p:spPr>
          <a:xfrm>
            <a:off x="468243" y="798991"/>
            <a:ext cx="6157844" cy="4505187"/>
          </a:xfrm>
          <a:prstGeom prst="rect">
            <a:avLst/>
          </a:prstGeom>
        </p:spPr>
      </p:pic>
      <p:sp>
        <p:nvSpPr>
          <p:cNvPr id="5" name="TextBox 4"/>
          <p:cNvSpPr txBox="1"/>
          <p:nvPr/>
        </p:nvSpPr>
        <p:spPr>
          <a:xfrm>
            <a:off x="715618" y="5486400"/>
            <a:ext cx="6234079" cy="923330"/>
          </a:xfrm>
          <a:prstGeom prst="rect">
            <a:avLst/>
          </a:prstGeom>
          <a:noFill/>
        </p:spPr>
        <p:txBody>
          <a:bodyPr wrap="none" rtlCol="0">
            <a:spAutoFit/>
          </a:bodyPr>
          <a:lstStyle/>
          <a:p>
            <a:r>
              <a:rPr lang="en-US" dirty="0" err="1"/>
              <a:t>Downsampling</a:t>
            </a:r>
            <a:r>
              <a:rPr lang="en-US" dirty="0"/>
              <a:t> the results by pooling values by averaging or max</a:t>
            </a:r>
          </a:p>
          <a:p>
            <a:endParaRPr lang="en-US" dirty="0"/>
          </a:p>
          <a:p>
            <a:r>
              <a:rPr lang="en-US" dirty="0"/>
              <a:t>Max pool is used more commonly</a:t>
            </a:r>
          </a:p>
        </p:txBody>
      </p:sp>
    </p:spTree>
    <p:extLst>
      <p:ext uri="{BB962C8B-B14F-4D97-AF65-F5344CB8AC3E}">
        <p14:creationId xmlns:p14="http://schemas.microsoft.com/office/powerpoint/2010/main" val="3956562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4" name="Picture 3"/>
          <p:cNvPicPr>
            <a:picLocks noChangeAspect="1"/>
          </p:cNvPicPr>
          <p:nvPr/>
        </p:nvPicPr>
        <p:blipFill>
          <a:blip r:embed="rId2"/>
          <a:stretch>
            <a:fillRect/>
          </a:stretch>
        </p:blipFill>
        <p:spPr>
          <a:xfrm>
            <a:off x="0" y="2019300"/>
            <a:ext cx="9144000" cy="2798645"/>
          </a:xfrm>
          <a:prstGeom prst="rect">
            <a:avLst/>
          </a:prstGeom>
        </p:spPr>
      </p:pic>
      <p:sp>
        <p:nvSpPr>
          <p:cNvPr id="5" name="TextBox 4"/>
          <p:cNvSpPr txBox="1"/>
          <p:nvPr/>
        </p:nvSpPr>
        <p:spPr>
          <a:xfrm>
            <a:off x="1416475" y="5372439"/>
            <a:ext cx="4422830" cy="369332"/>
          </a:xfrm>
          <a:prstGeom prst="rect">
            <a:avLst/>
          </a:prstGeom>
          <a:noFill/>
        </p:spPr>
        <p:txBody>
          <a:bodyPr wrap="none" rtlCol="0">
            <a:spAutoFit/>
          </a:bodyPr>
          <a:lstStyle/>
          <a:p>
            <a:r>
              <a:rPr lang="en-US" dirty="0"/>
              <a:t>Each convolutional unit has the same weight.</a:t>
            </a:r>
          </a:p>
        </p:txBody>
      </p:sp>
    </p:spTree>
    <p:extLst>
      <p:ext uri="{BB962C8B-B14F-4D97-AF65-F5344CB8AC3E}">
        <p14:creationId xmlns:p14="http://schemas.microsoft.com/office/powerpoint/2010/main" val="4143667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0DBD6-B345-E048-82B0-C9732866D98F}"/>
              </a:ext>
            </a:extLst>
          </p:cNvPr>
          <p:cNvSpPr>
            <a:spLocks noGrp="1"/>
          </p:cNvSpPr>
          <p:nvPr>
            <p:ph type="title"/>
          </p:nvPr>
        </p:nvSpPr>
        <p:spPr/>
        <p:txBody>
          <a:bodyPr/>
          <a:lstStyle/>
          <a:p>
            <a:r>
              <a:rPr lang="en-US" dirty="0"/>
              <a:t>Binding Motif Prediction</a:t>
            </a:r>
          </a:p>
        </p:txBody>
      </p:sp>
      <p:pic>
        <p:nvPicPr>
          <p:cNvPr id="4" name="Picture 3">
            <a:extLst>
              <a:ext uri="{FF2B5EF4-FFF2-40B4-BE49-F238E27FC236}">
                <a16:creationId xmlns:a16="http://schemas.microsoft.com/office/drawing/2014/main" id="{41F67DEE-D6E1-354E-AD21-2562493B21D1}"/>
              </a:ext>
            </a:extLst>
          </p:cNvPr>
          <p:cNvPicPr>
            <a:picLocks noChangeAspect="1"/>
          </p:cNvPicPr>
          <p:nvPr/>
        </p:nvPicPr>
        <p:blipFill>
          <a:blip r:embed="rId2"/>
          <a:stretch>
            <a:fillRect/>
          </a:stretch>
        </p:blipFill>
        <p:spPr>
          <a:xfrm>
            <a:off x="0" y="940989"/>
            <a:ext cx="9144000" cy="5610503"/>
          </a:xfrm>
          <a:prstGeom prst="rect">
            <a:avLst/>
          </a:prstGeom>
        </p:spPr>
      </p:pic>
      <p:sp>
        <p:nvSpPr>
          <p:cNvPr id="2" name="TextBox 1">
            <a:extLst>
              <a:ext uri="{FF2B5EF4-FFF2-40B4-BE49-F238E27FC236}">
                <a16:creationId xmlns:a16="http://schemas.microsoft.com/office/drawing/2014/main" id="{0CC95E53-DF04-E741-94BB-0DC2AD2C4791}"/>
              </a:ext>
            </a:extLst>
          </p:cNvPr>
          <p:cNvSpPr txBox="1"/>
          <p:nvPr/>
        </p:nvSpPr>
        <p:spPr>
          <a:xfrm>
            <a:off x="6021238" y="5538158"/>
            <a:ext cx="1101584" cy="646331"/>
          </a:xfrm>
          <a:prstGeom prst="rect">
            <a:avLst/>
          </a:prstGeom>
          <a:noFill/>
        </p:spPr>
        <p:txBody>
          <a:bodyPr wrap="none" rtlCol="0">
            <a:spAutoFit/>
          </a:bodyPr>
          <a:lstStyle/>
          <a:p>
            <a:r>
              <a:rPr lang="en-US" dirty="0" err="1"/>
              <a:t>DeepBind</a:t>
            </a:r>
            <a:endParaRPr lang="en-US" dirty="0"/>
          </a:p>
          <a:p>
            <a:r>
              <a:rPr lang="en-US" dirty="0" err="1"/>
              <a:t>DeepSea</a:t>
            </a:r>
            <a:endParaRPr lang="en-US" dirty="0"/>
          </a:p>
        </p:txBody>
      </p:sp>
    </p:spTree>
    <p:extLst>
      <p:ext uri="{BB962C8B-B14F-4D97-AF65-F5344CB8AC3E}">
        <p14:creationId xmlns:p14="http://schemas.microsoft.com/office/powerpoint/2010/main" val="2078972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B15B2-4EF3-434B-98CB-D9294C0A0924}"/>
              </a:ext>
            </a:extLst>
          </p:cNvPr>
          <p:cNvSpPr>
            <a:spLocks noGrp="1"/>
          </p:cNvSpPr>
          <p:nvPr>
            <p:ph type="title"/>
          </p:nvPr>
        </p:nvSpPr>
        <p:spPr>
          <a:xfrm>
            <a:off x="0" y="2881745"/>
            <a:ext cx="8391644" cy="798991"/>
          </a:xfrm>
        </p:spPr>
        <p:txBody>
          <a:bodyPr/>
          <a:lstStyle/>
          <a:p>
            <a:r>
              <a:rPr lang="en-US" dirty="0"/>
              <a:t>Autoencoders </a:t>
            </a:r>
          </a:p>
        </p:txBody>
      </p:sp>
    </p:spTree>
    <p:extLst>
      <p:ext uri="{BB962C8B-B14F-4D97-AF65-F5344CB8AC3E}">
        <p14:creationId xmlns:p14="http://schemas.microsoft.com/office/powerpoint/2010/main" val="1926023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Dataset contains only features and </a:t>
            </a:r>
            <a:r>
              <a:rPr lang="en-US" u="sng" dirty="0"/>
              <a:t>no labels</a:t>
            </a:r>
          </a:p>
          <a:p>
            <a:r>
              <a:rPr lang="en-US" dirty="0"/>
              <a:t>Goal is to find hidden patterns in the unlabeled data</a:t>
            </a:r>
          </a:p>
          <a:p>
            <a:r>
              <a:rPr lang="en-US" dirty="0"/>
              <a:t>Examples</a:t>
            </a:r>
          </a:p>
          <a:p>
            <a:pPr lvl="1"/>
            <a:r>
              <a:rPr lang="en-US" dirty="0"/>
              <a:t>Density estimation</a:t>
            </a:r>
          </a:p>
          <a:p>
            <a:pPr lvl="1"/>
            <a:r>
              <a:rPr lang="en-US" dirty="0"/>
              <a:t>Data generation</a:t>
            </a:r>
          </a:p>
          <a:p>
            <a:pPr lvl="1"/>
            <a:r>
              <a:rPr lang="en-US" dirty="0"/>
              <a:t>Clustering</a:t>
            </a:r>
          </a:p>
          <a:p>
            <a:pPr lvl="1"/>
            <a:r>
              <a:rPr lang="en-US" dirty="0"/>
              <a:t>Data </a:t>
            </a:r>
            <a:r>
              <a:rPr lang="en-US" dirty="0" err="1"/>
              <a:t>denoising</a:t>
            </a:r>
            <a:endParaRPr lang="en-US" dirty="0"/>
          </a:p>
          <a:p>
            <a:pPr lvl="1"/>
            <a:r>
              <a:rPr lang="en-US" dirty="0"/>
              <a:t>Representation learning</a:t>
            </a:r>
          </a:p>
          <a:p>
            <a:r>
              <a:rPr lang="en-US" b="1" i="1" dirty="0"/>
              <a:t>Semi-supervised learning</a:t>
            </a:r>
            <a:r>
              <a:rPr lang="en-US" dirty="0"/>
              <a:t> attempts to combine information from both labeled and unlabeled data to deduce information</a:t>
            </a:r>
          </a:p>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1659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Find the “best” representation of the data</a:t>
            </a:r>
          </a:p>
          <a:p>
            <a:pPr lvl="1"/>
            <a:r>
              <a:rPr lang="en-US" dirty="0"/>
              <a:t>I.e., find a representation of the data that preserves as much information as possible while obeying some penalty or constraint that simplifies the representation</a:t>
            </a:r>
          </a:p>
          <a:p>
            <a:r>
              <a:rPr lang="en-US" dirty="0"/>
              <a:t>What information do we want to preserve?</a:t>
            </a:r>
          </a:p>
          <a:p>
            <a:r>
              <a:rPr lang="en-US" dirty="0"/>
              <a:t>How do we define simple?</a:t>
            </a:r>
          </a:p>
          <a:p>
            <a:pPr lvl="1"/>
            <a:r>
              <a:rPr lang="en-US" dirty="0"/>
              <a:t>Low-dimensional</a:t>
            </a:r>
          </a:p>
          <a:p>
            <a:pPr lvl="1"/>
            <a:r>
              <a:rPr lang="en-US" dirty="0"/>
              <a:t>Sparse</a:t>
            </a:r>
          </a:p>
          <a:p>
            <a:pPr lvl="1"/>
            <a:r>
              <a:rPr lang="en-US" dirty="0"/>
              <a:t>Independent components</a:t>
            </a:r>
          </a:p>
          <a:p>
            <a:r>
              <a:rPr lang="en-US" dirty="0"/>
              <a:t>Above criteria aren’t necessarily mutually exclusive</a:t>
            </a:r>
          </a:p>
          <a:p>
            <a:pPr lvl="1"/>
            <a:r>
              <a:rPr lang="en-US" dirty="0"/>
              <a:t>E.g., low-dimensional representations often have independent or weakly dependent components</a:t>
            </a:r>
          </a:p>
          <a:p>
            <a:pPr lvl="1"/>
            <a:endParaRPr lang="en-US" dirty="0"/>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13109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6699"/>
            <a:ext cx="8821356" cy="5112092"/>
          </a:xfrm>
        </p:spPr>
        <p:txBody>
          <a:bodyPr/>
          <a:lstStyle/>
          <a:p>
            <a:pPr marL="0" indent="0">
              <a:buNone/>
            </a:pPr>
            <a:r>
              <a:rPr lang="en-US" dirty="0"/>
              <a:t>Why is a simple representation useful?</a:t>
            </a:r>
          </a:p>
          <a:p>
            <a:r>
              <a:rPr lang="en-US" dirty="0"/>
              <a:t>Interpretability</a:t>
            </a:r>
          </a:p>
          <a:p>
            <a:pPr lvl="1"/>
            <a:r>
              <a:rPr lang="en-US" dirty="0"/>
              <a:t>E.g. visualization</a:t>
            </a:r>
          </a:p>
          <a:p>
            <a:r>
              <a:rPr lang="en-US" dirty="0"/>
              <a:t>Computational cost</a:t>
            </a:r>
          </a:p>
          <a:p>
            <a:pPr lvl="1"/>
            <a:r>
              <a:rPr lang="en-US" dirty="0"/>
              <a:t>Compression</a:t>
            </a:r>
          </a:p>
          <a:p>
            <a:r>
              <a:rPr lang="en-US" dirty="0"/>
              <a:t>Performance</a:t>
            </a:r>
          </a:p>
          <a:p>
            <a:pPr lvl="1"/>
            <a:r>
              <a:rPr lang="en-US" dirty="0"/>
              <a:t>Preprocessing</a:t>
            </a:r>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225762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may be modeled as lying on a low-dimensional manifold</a:t>
            </a:r>
          </a:p>
        </p:txBody>
      </p:sp>
      <p:sp>
        <p:nvSpPr>
          <p:cNvPr id="3" name="Title 2"/>
          <p:cNvSpPr>
            <a:spLocks noGrp="1"/>
          </p:cNvSpPr>
          <p:nvPr>
            <p:ph type="title"/>
          </p:nvPr>
        </p:nvSpPr>
        <p:spPr/>
        <p:txBody>
          <a:bodyPr/>
          <a:lstStyle/>
          <a:p>
            <a:r>
              <a:rPr lang="en-US" dirty="0"/>
              <a:t>Manifold assumption</a:t>
            </a:r>
          </a:p>
        </p:txBody>
      </p:sp>
      <p:pic>
        <p:nvPicPr>
          <p:cNvPr id="5" name="Picture 4"/>
          <p:cNvPicPr>
            <a:picLocks noChangeAspect="1"/>
          </p:cNvPicPr>
          <p:nvPr/>
        </p:nvPicPr>
        <p:blipFill rotWithShape="1">
          <a:blip r:embed="rId3"/>
          <a:srcRect l="9167" t="38618" r="9168"/>
          <a:stretch/>
        </p:blipFill>
        <p:spPr>
          <a:xfrm>
            <a:off x="1085850" y="1931057"/>
            <a:ext cx="7505700" cy="4511786"/>
          </a:xfrm>
          <a:prstGeom prst="rect">
            <a:avLst/>
          </a:prstGeom>
        </p:spPr>
      </p:pic>
    </p:spTree>
    <p:extLst>
      <p:ext uri="{BB962C8B-B14F-4D97-AF65-F5344CB8AC3E}">
        <p14:creationId xmlns:p14="http://schemas.microsoft.com/office/powerpoint/2010/main" val="980533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331571"/>
            <a:ext cx="8821356" cy="5112092"/>
          </a:xfrm>
        </p:spPr>
        <p:txBody>
          <a:bodyPr/>
          <a:lstStyle/>
          <a:p>
            <a:r>
              <a:rPr lang="en-US" dirty="0"/>
              <a:t>What is a good lower dimensional representation of this data?</a:t>
            </a:r>
          </a:p>
          <a:p>
            <a:endParaRPr lang="en-US" dirty="0"/>
          </a:p>
          <a:p>
            <a:endParaRPr lang="en-US" dirty="0"/>
          </a:p>
          <a:p>
            <a:endParaRPr lang="en-US" dirty="0"/>
          </a:p>
          <a:p>
            <a:endParaRPr lang="en-US" dirty="0"/>
          </a:p>
          <a:p>
            <a:endParaRPr lang="en-US" dirty="0"/>
          </a:p>
          <a:p>
            <a:endParaRPr lang="en-US" dirty="0"/>
          </a:p>
          <a:p>
            <a:r>
              <a:rPr lang="en-US" dirty="0"/>
              <a:t>How can we find it?</a:t>
            </a:r>
          </a:p>
        </p:txBody>
      </p:sp>
      <p:sp>
        <p:nvSpPr>
          <p:cNvPr id="3" name="Title 2"/>
          <p:cNvSpPr>
            <a:spLocks noGrp="1"/>
          </p:cNvSpPr>
          <p:nvPr>
            <p:ph type="title"/>
          </p:nvPr>
        </p:nvSpPr>
        <p:spPr/>
        <p:txBody>
          <a:bodyPr/>
          <a:lstStyle/>
          <a:p>
            <a:r>
              <a:rPr lang="en-US" dirty="0"/>
              <a:t>Example</a:t>
            </a:r>
          </a:p>
        </p:txBody>
      </p:sp>
      <p:pic>
        <p:nvPicPr>
          <p:cNvPr id="4" name="Picture 3"/>
          <p:cNvPicPr>
            <a:picLocks noChangeAspect="1"/>
          </p:cNvPicPr>
          <p:nvPr/>
        </p:nvPicPr>
        <p:blipFill rotWithShape="1">
          <a:blip r:embed="rId2"/>
          <a:srcRect l="8210" t="24745" r="9281" b="36283"/>
          <a:stretch/>
        </p:blipFill>
        <p:spPr>
          <a:xfrm>
            <a:off x="0" y="2102024"/>
            <a:ext cx="8996517" cy="3037785"/>
          </a:xfrm>
          <a:prstGeom prst="rect">
            <a:avLst/>
          </a:prstGeom>
        </p:spPr>
      </p:pic>
    </p:spTree>
    <p:extLst>
      <p:ext uri="{BB962C8B-B14F-4D97-AF65-F5344CB8AC3E}">
        <p14:creationId xmlns:p14="http://schemas.microsoft.com/office/powerpoint/2010/main" val="284055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Tree>
    <p:extLst>
      <p:ext uri="{BB962C8B-B14F-4D97-AF65-F5344CB8AC3E}">
        <p14:creationId xmlns:p14="http://schemas.microsoft.com/office/powerpoint/2010/main" val="225808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9201</TotalTime>
  <Words>4801</Words>
  <Application>Microsoft Macintosh PowerPoint</Application>
  <PresentationFormat>On-screen Show (4:3)</PresentationFormat>
  <Paragraphs>678</Paragraphs>
  <Slides>115</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Avenir Book</vt:lpstr>
      <vt:lpstr>Avenir Roman</vt:lpstr>
      <vt:lpstr>Calibri</vt:lpstr>
      <vt:lpstr>Calibri Light</vt:lpstr>
      <vt:lpstr>Cambria Math</vt:lpstr>
      <vt:lpstr>Office Theme</vt:lpstr>
      <vt:lpstr>PowerPoint Presentation</vt:lpstr>
      <vt:lpstr>PowerPoint Presentation</vt:lpstr>
      <vt:lpstr>Recap of Clustering, Trajectories, Gene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Deep Learning</vt:lpstr>
      <vt:lpstr>PowerPoint Presentation</vt:lpstr>
      <vt:lpstr>2-parameter function</vt:lpstr>
      <vt:lpstr>K parameter function </vt:lpstr>
      <vt:lpstr>More parameters</vt:lpstr>
      <vt:lpstr>Neural Networks</vt:lpstr>
      <vt:lpstr>Depth</vt:lpstr>
      <vt:lpstr>Why go deep?</vt:lpstr>
      <vt:lpstr>Neural Network Picture</vt:lpstr>
      <vt:lpstr>Cascades of Neurons</vt:lpstr>
      <vt:lpstr>Inspired by Biological Neurons</vt:lpstr>
      <vt:lpstr>Differentiable Computing</vt:lpstr>
      <vt:lpstr>Artificial Neural Networks</vt:lpstr>
      <vt:lpstr>The perceptron</vt:lpstr>
      <vt:lpstr>The perceptron</vt:lpstr>
      <vt:lpstr>PowerPoint Presentation</vt:lpstr>
      <vt:lpstr>PowerPoint Presentation</vt:lpstr>
      <vt:lpstr>PowerPoint Presentation</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Why go deep?</vt:lpstr>
      <vt:lpstr>Representations matter</vt:lpstr>
      <vt:lpstr>Increasing # of neurons</vt:lpstr>
      <vt:lpstr>Design choices for an ANN</vt:lpstr>
      <vt:lpstr>Fully connected network</vt:lpstr>
      <vt:lpstr>Training Neural Networks </vt:lpstr>
      <vt:lpstr>Review: Supervised Machine Learning</vt:lpstr>
      <vt:lpstr>Model Parameter Optimization</vt:lpstr>
      <vt:lpstr>Cost functions</vt:lpstr>
      <vt:lpstr>Cost/Loss Minimization</vt:lpstr>
      <vt:lpstr>Ex: Linear Regression</vt:lpstr>
      <vt:lpstr>Linear Regression Optimization</vt:lpstr>
      <vt:lpstr>Mean squared error cost</vt:lpstr>
      <vt:lpstr>Regularization</vt:lpstr>
      <vt:lpstr>Classification/Regression Network</vt:lpstr>
      <vt:lpstr>Classification with sigmoid neurons</vt:lpstr>
      <vt:lpstr>Weights, bias, and output</vt:lpstr>
      <vt:lpstr>Handwritten digit recognition</vt:lpstr>
      <vt:lpstr>PowerPoint Presentation</vt:lpstr>
      <vt:lpstr>Number of output neurons</vt:lpstr>
      <vt:lpstr>A simple network</vt:lpstr>
      <vt:lpstr>Forward Propagation</vt:lpstr>
      <vt:lpstr>How training works</vt:lpstr>
      <vt:lpstr>Gradient Descent &amp; Backprop</vt:lpstr>
      <vt:lpstr>First attempt</vt:lpstr>
      <vt:lpstr>Second attempt</vt:lpstr>
      <vt:lpstr>Third attempt</vt:lpstr>
      <vt:lpstr>Debugging a neural network</vt:lpstr>
      <vt:lpstr>Debugging a neural network</vt:lpstr>
      <vt:lpstr>How well does our network do?</vt:lpstr>
      <vt:lpstr>Average darkness</vt:lpstr>
      <vt:lpstr>Support Vector Machine (SVM)</vt:lpstr>
      <vt:lpstr>Inner Workings of Neural Networks</vt:lpstr>
      <vt:lpstr>Gradient descent</vt:lpstr>
      <vt:lpstr>Gradient descent</vt:lpstr>
      <vt:lpstr>Rolling ball analogy</vt:lpstr>
      <vt:lpstr>The gradient</vt:lpstr>
      <vt:lpstr>The gradient</vt:lpstr>
      <vt:lpstr>Summary of gradient descent</vt:lpstr>
      <vt:lpstr>Gradient of a sigmoidal neuron</vt:lpstr>
      <vt:lpstr>Backpropagation </vt:lpstr>
      <vt:lpstr>Regularization</vt:lpstr>
      <vt:lpstr>Regularization </vt:lpstr>
      <vt:lpstr>Weight decay/L2 regularization</vt:lpstr>
      <vt:lpstr>Weight decay/L2 regularization</vt:lpstr>
      <vt:lpstr>L2 regularization applied to MNIST</vt:lpstr>
      <vt:lpstr>Convolutions</vt:lpstr>
      <vt:lpstr>Images are a series of Pixel Values</vt:lpstr>
      <vt:lpstr>Local receptive fields</vt:lpstr>
      <vt:lpstr>Local receptive fields</vt:lpstr>
      <vt:lpstr>The convolution operation</vt:lpstr>
      <vt:lpstr>Pooling</vt:lpstr>
      <vt:lpstr>CNN Architecture</vt:lpstr>
      <vt:lpstr>Binding Motif Prediction</vt:lpstr>
      <vt:lpstr>Autoencoders </vt:lpstr>
      <vt:lpstr>Unsupervised learning</vt:lpstr>
      <vt:lpstr>Representation learning</vt:lpstr>
      <vt:lpstr>Representation learning</vt:lpstr>
      <vt:lpstr>Manifold assumption</vt:lpstr>
      <vt:lpstr>Example</vt:lpstr>
      <vt:lpstr>Autoencoder</vt:lpstr>
      <vt:lpstr>Autoencoder (AE)</vt:lpstr>
      <vt:lpstr>Are Autoencoders useful?</vt:lpstr>
      <vt:lpstr>Camera Obscura</vt:lpstr>
      <vt:lpstr>Undercomplete Autoencoders</vt:lpstr>
      <vt:lpstr>Undercomplete Autoencoders</vt:lpstr>
      <vt:lpstr>PCA: Two Views</vt:lpstr>
      <vt:lpstr>PCA as Reconstruction</vt:lpstr>
      <vt:lpstr>Reconstruction</vt:lpstr>
      <vt:lpstr>Reconstruction</vt:lpstr>
      <vt:lpstr>PCA on facial images</vt:lpstr>
      <vt:lpstr>Undercomplete Autoencoders</vt:lpstr>
      <vt:lpstr>Autoencoding MNIST</vt:lpstr>
      <vt:lpstr>Application to Image Denoising</vt:lpstr>
      <vt:lpstr>Denoising Autoencoder</vt:lpstr>
      <vt:lpstr>Uses in Single Cell</vt:lpstr>
      <vt:lpstr>AutoEncoders in Single Cell Genomics</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Burkhardt, Daniel</cp:lastModifiedBy>
  <cp:revision>172</cp:revision>
  <dcterms:created xsi:type="dcterms:W3CDTF">2018-01-19T01:41:57Z</dcterms:created>
  <dcterms:modified xsi:type="dcterms:W3CDTF">2020-05-28T15:35:54Z</dcterms:modified>
</cp:coreProperties>
</file>